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sldIdLst>
    <p:sldId id="256" r:id="rId2"/>
    <p:sldId id="291" r:id="rId3"/>
    <p:sldId id="322" r:id="rId4"/>
    <p:sldId id="323" r:id="rId5"/>
    <p:sldId id="331" r:id="rId6"/>
    <p:sldId id="332" r:id="rId7"/>
    <p:sldId id="333" r:id="rId8"/>
    <p:sldId id="324" r:id="rId9"/>
    <p:sldId id="325" r:id="rId10"/>
    <p:sldId id="326" r:id="rId11"/>
    <p:sldId id="327" r:id="rId12"/>
    <p:sldId id="328" r:id="rId13"/>
    <p:sldId id="329" r:id="rId14"/>
    <p:sldId id="330" r:id="rId15"/>
    <p:sldId id="334" r:id="rId16"/>
    <p:sldId id="335" r:id="rId17"/>
    <p:sldId id="337" r:id="rId18"/>
    <p:sldId id="338" r:id="rId19"/>
    <p:sldId id="339" r:id="rId20"/>
    <p:sldId id="342" r:id="rId21"/>
    <p:sldId id="340" r:id="rId22"/>
    <p:sldId id="341" r:id="rId23"/>
    <p:sldId id="336" r:id="rId24"/>
    <p:sldId id="344" r:id="rId25"/>
    <p:sldId id="345" r:id="rId26"/>
    <p:sldId id="349" r:id="rId27"/>
    <p:sldId id="350" r:id="rId28"/>
    <p:sldId id="351" r:id="rId29"/>
    <p:sldId id="352" r:id="rId30"/>
    <p:sldId id="353" r:id="rId31"/>
    <p:sldId id="354" r:id="rId32"/>
    <p:sldId id="321"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W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بلا نمط، بلا شبكة">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نمط فاتح 1 - تمييز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66" autoAdjust="0"/>
    <p:restoredTop sz="94660"/>
  </p:normalViewPr>
  <p:slideViewPr>
    <p:cSldViewPr snapToGrid="0">
      <p:cViewPr>
        <p:scale>
          <a:sx n="71" d="100"/>
          <a:sy n="71" d="100"/>
        </p:scale>
        <p:origin x="-918" y="-1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AE3E5B-CFBB-4D5A-901D-85FC912345A7}" type="datetimeFigureOut">
              <a:rPr lang="en-US" smtClean="0"/>
              <a:t>2/23/2021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436D91-BC8D-4884-B0DD-BA09D73AE789}" type="slidenum">
              <a:rPr lang="en-US" smtClean="0"/>
              <a:t>‹#›</a:t>
            </a:fld>
            <a:endParaRPr lang="en-US"/>
          </a:p>
        </p:txBody>
      </p:sp>
    </p:spTree>
    <p:extLst>
      <p:ext uri="{BB962C8B-B14F-4D97-AF65-F5344CB8AC3E}">
        <p14:creationId xmlns:p14="http://schemas.microsoft.com/office/powerpoint/2010/main" val="274293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5DBEF20-A39B-4939-A8D0-73BCB31A3D33}" type="datetime1">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3692337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8723FC-7354-4728-99BE-6A2810A92434}" type="datetime1">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3226863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AF7D66-B1BD-40BC-B3D2-EBFA5ADC5775}" type="datetime1">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130647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B04910-1804-47E1-B19A-3AC6DD07E70C}" type="datetime1">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461569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A69C8C-DFCD-4F50-8B7D-75511E3528FE}" type="datetime1">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4142853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B9CC95-D0CA-4C82-83F6-2E42BE2E52E0}" type="datetime1">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905777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BF107A7-09A8-489F-928E-CDB9F3A1AEF2}" type="datetime1">
              <a:rPr lang="en-US" smtClean="0"/>
              <a:t>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3162701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868EF1E-4D2F-48EB-A79B-028149AB3C46}" type="datetime1">
              <a:rPr lang="en-US" smtClean="0"/>
              <a:t>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4053690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8F18E-CC7E-422B-A971-5357996E36AC}" type="datetime1">
              <a:rPr lang="en-US" smtClean="0"/>
              <a:t>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2866787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383A8B-D819-4150-B46D-D665598F24D4}" type="datetime1">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1822462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E440E37-BAA9-407C-B675-F0D34D20F68A}" type="datetime1">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959100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8B29A6-AF6B-49BD-813C-0DBB07A6F925}" type="datetime1">
              <a:rPr lang="en-US" smtClean="0"/>
              <a:t>2/23/2021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1A0021-A31D-4EAF-ACC3-76B0558D70C5}" type="slidenum">
              <a:rPr lang="en-US" smtClean="0"/>
              <a:t>‹#›</a:t>
            </a:fld>
            <a:endParaRPr lang="en-US"/>
          </a:p>
        </p:txBody>
      </p:sp>
    </p:spTree>
    <p:extLst>
      <p:ext uri="{BB962C8B-B14F-4D97-AF65-F5344CB8AC3E}">
        <p14:creationId xmlns:p14="http://schemas.microsoft.com/office/powerpoint/2010/main" val="3121226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273556" y="1437316"/>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42102" y="239203"/>
            <a:ext cx="6997237" cy="646331"/>
          </a:xfrm>
          <a:prstGeom prst="rect">
            <a:avLst/>
          </a:prstGeom>
        </p:spPr>
        <p:txBody>
          <a:bodyPr wrap="none">
            <a:spAutoFit/>
          </a:bodyPr>
          <a:lstStyle/>
          <a:p>
            <a:pPr algn="ctr"/>
            <a:r>
              <a:rPr lang="en-US" sz="3600" b="1" dirty="0" smtClean="0"/>
              <a:t>Fundamentals of Nursing(1</a:t>
            </a:r>
            <a:r>
              <a:rPr lang="en-US" sz="3600" b="1" baseline="30000" dirty="0" smtClean="0"/>
              <a:t>st</a:t>
            </a:r>
            <a:r>
              <a:rPr lang="en-US" sz="3600" b="1" dirty="0" smtClean="0"/>
              <a:t> Stage)</a:t>
            </a:r>
            <a:endParaRPr lang="en-US" sz="3600" b="1" dirty="0"/>
          </a:p>
        </p:txBody>
      </p:sp>
      <p:sp>
        <p:nvSpPr>
          <p:cNvPr id="3" name="Rectangle 2"/>
          <p:cNvSpPr/>
          <p:nvPr/>
        </p:nvSpPr>
        <p:spPr>
          <a:xfrm>
            <a:off x="6155427" y="4539254"/>
            <a:ext cx="4762780" cy="1477328"/>
          </a:xfrm>
          <a:prstGeom prst="rect">
            <a:avLst/>
          </a:prstGeom>
        </p:spPr>
        <p:txBody>
          <a:bodyPr wrap="square">
            <a:spAutoFit/>
          </a:bodyPr>
          <a:lstStyle/>
          <a:p>
            <a:pPr algn="ctr">
              <a:defRPr/>
            </a:pPr>
            <a:r>
              <a:rPr lang="en-US" b="1" dirty="0" smtClean="0">
                <a:cs typeface="+mj-cs"/>
              </a:rPr>
              <a:t>By</a:t>
            </a:r>
          </a:p>
          <a:p>
            <a:pPr algn="ctr">
              <a:defRPr/>
            </a:pPr>
            <a:r>
              <a:rPr lang="en-US" b="1" dirty="0" smtClean="0">
                <a:cs typeface="+mj-cs"/>
              </a:rPr>
              <a:t> Assistant. Lecturer. </a:t>
            </a:r>
            <a:r>
              <a:rPr lang="en-US" b="1" dirty="0" err="1" smtClean="0">
                <a:cs typeface="+mj-cs"/>
              </a:rPr>
              <a:t>Zainab</a:t>
            </a:r>
            <a:r>
              <a:rPr lang="en-US" b="1" dirty="0" smtClean="0">
                <a:cs typeface="+mj-cs"/>
              </a:rPr>
              <a:t> Salman </a:t>
            </a:r>
            <a:r>
              <a:rPr lang="en-US" b="1" dirty="0" err="1" smtClean="0">
                <a:cs typeface="+mj-cs"/>
              </a:rPr>
              <a:t>Dawood</a:t>
            </a:r>
            <a:endParaRPr lang="en-US" b="1" dirty="0" smtClean="0">
              <a:cs typeface="+mj-cs"/>
            </a:endParaRPr>
          </a:p>
          <a:p>
            <a:pPr algn="ctr">
              <a:defRPr/>
            </a:pPr>
            <a:r>
              <a:rPr lang="en-US" b="1" dirty="0" smtClean="0">
                <a:cs typeface="+mj-cs"/>
              </a:rPr>
              <a:t>Fundamentals of Nursing Department</a:t>
            </a:r>
          </a:p>
          <a:p>
            <a:pPr algn="ctr">
              <a:defRPr/>
            </a:pPr>
            <a:r>
              <a:rPr lang="en-US" b="1" dirty="0" smtClean="0">
                <a:cs typeface="+mj-cs"/>
              </a:rPr>
              <a:t>College of Nursing</a:t>
            </a:r>
          </a:p>
          <a:p>
            <a:pPr algn="ctr">
              <a:defRPr/>
            </a:pPr>
            <a:r>
              <a:rPr lang="en-US" b="1" dirty="0" smtClean="0">
                <a:cs typeface="+mj-cs"/>
              </a:rPr>
              <a:t>University of </a:t>
            </a:r>
            <a:r>
              <a:rPr lang="en-US" b="1" dirty="0" err="1" smtClean="0">
                <a:cs typeface="+mj-cs"/>
              </a:rPr>
              <a:t>Basrah</a:t>
            </a:r>
            <a:endParaRPr lang="en-GB" b="1" dirty="0">
              <a:cs typeface="+mj-cs"/>
            </a:endParaRPr>
          </a:p>
        </p:txBody>
      </p:sp>
      <p:pic>
        <p:nvPicPr>
          <p:cNvPr id="16" name="Picture 2" descr="Image result for university of basrah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517" y="195296"/>
            <a:ext cx="1148443" cy="11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xmlns="" id="{4664DB9F-59BB-47A5-8080-662EED16E9E1}"/>
              </a:ext>
            </a:extLst>
          </p:cNvPr>
          <p:cNvSpPr/>
          <p:nvPr/>
        </p:nvSpPr>
        <p:spPr>
          <a:xfrm>
            <a:off x="5203064" y="1770089"/>
            <a:ext cx="6667507" cy="2766911"/>
          </a:xfrm>
          <a:prstGeom prst="rect">
            <a:avLst/>
          </a:prstGeom>
        </p:spPr>
        <p:txBody>
          <a:bodyPr wrap="square">
            <a:spAutoFit/>
          </a:bodyPr>
          <a:lstStyle/>
          <a:p>
            <a:pPr algn="ctr">
              <a:lnSpc>
                <a:spcPct val="150000"/>
              </a:lnSpc>
            </a:pPr>
            <a:r>
              <a:rPr lang="en-US" sz="4000" b="1" dirty="0" smtClean="0"/>
              <a:t>Temperature and Respiratory Rate(Theory)</a:t>
            </a:r>
          </a:p>
          <a:p>
            <a:pPr algn="ctr">
              <a:lnSpc>
                <a:spcPct val="150000"/>
              </a:lnSpc>
            </a:pPr>
            <a:r>
              <a:rPr lang="en-US" sz="4000" b="1" dirty="0" smtClean="0"/>
              <a:t>Lecture 5</a:t>
            </a:r>
            <a:endParaRPr lang="en-US" sz="4000" b="1" dirty="0"/>
          </a:p>
        </p:txBody>
      </p:sp>
      <p:grpSp>
        <p:nvGrpSpPr>
          <p:cNvPr id="17" name="Group 16">
            <a:extLst>
              <a:ext uri="{FF2B5EF4-FFF2-40B4-BE49-F238E27FC236}">
                <a16:creationId xmlns:a16="http://schemas.microsoft.com/office/drawing/2014/main" xmlns="" id="{EF240524-FD1C-4D7A-81C5-EC549C440BAE}"/>
              </a:ext>
            </a:extLst>
          </p:cNvPr>
          <p:cNvGrpSpPr/>
          <p:nvPr/>
        </p:nvGrpSpPr>
        <p:grpSpPr>
          <a:xfrm>
            <a:off x="185529" y="6405382"/>
            <a:ext cx="11633938" cy="369332"/>
            <a:chOff x="185529" y="6405382"/>
            <a:chExt cx="11633938" cy="369332"/>
          </a:xfrm>
        </p:grpSpPr>
        <p:cxnSp>
          <p:nvCxnSpPr>
            <p:cNvPr id="19" name="Straight Connector 18">
              <a:extLst>
                <a:ext uri="{FF2B5EF4-FFF2-40B4-BE49-F238E27FC236}">
                  <a16:creationId xmlns:a16="http://schemas.microsoft.com/office/drawing/2014/main" xmlns="" id="{5BA06214-1B13-4837-BBC6-F80A38D6FFEB}"/>
                </a:ext>
              </a:extLst>
            </p:cNvPr>
            <p:cNvCxnSpPr/>
            <p:nvPr/>
          </p:nvCxnSpPr>
          <p:spPr>
            <a:xfrm flipH="1">
              <a:off x="304800" y="6412317"/>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xmlns="" id="{BBFDE99E-14D5-4903-9CE7-4F43A9CB7AB8}"/>
                </a:ext>
              </a:extLst>
            </p:cNvPr>
            <p:cNvSpPr/>
            <p:nvPr/>
          </p:nvSpPr>
          <p:spPr>
            <a:xfrm>
              <a:off x="185529" y="6405382"/>
              <a:ext cx="7908472" cy="369332"/>
            </a:xfrm>
            <a:prstGeom prst="rect">
              <a:avLst/>
            </a:prstGeom>
          </p:spPr>
          <p:txBody>
            <a:bodyPr wrap="square">
              <a:spAutoFit/>
            </a:bodyPr>
            <a:lstStyle/>
            <a:p>
              <a:pPr>
                <a:defRPr/>
              </a:pPr>
              <a:r>
                <a:rPr lang="en-GB" dirty="0" smtClean="0"/>
                <a:t>University of </a:t>
              </a:r>
              <a:r>
                <a:rPr lang="en-GB" dirty="0" err="1" smtClean="0"/>
                <a:t>Basrah</a:t>
              </a:r>
              <a:r>
                <a:rPr lang="en-GB" dirty="0" smtClean="0"/>
                <a:t> </a:t>
              </a:r>
              <a:r>
                <a:rPr lang="en-GB" dirty="0" smtClean="0"/>
                <a:t>– </a:t>
              </a:r>
              <a:r>
                <a:rPr lang="en-US" dirty="0" smtClean="0"/>
                <a:t>College </a:t>
              </a:r>
              <a:r>
                <a:rPr lang="en-US" dirty="0" smtClean="0"/>
                <a:t>of Nursing </a:t>
              </a:r>
              <a:r>
                <a:rPr lang="en-GB" dirty="0" smtClean="0"/>
                <a:t>– Fundamentals of Nursing Department </a:t>
              </a:r>
              <a:endParaRPr lang="en-GB" dirty="0"/>
            </a:p>
          </p:txBody>
        </p:sp>
      </p:grpSp>
      <p:sp>
        <p:nvSpPr>
          <p:cNvPr id="4" name="Rectangle 3">
            <a:extLst>
              <a:ext uri="{FF2B5EF4-FFF2-40B4-BE49-F238E27FC236}">
                <a16:creationId xmlns:a16="http://schemas.microsoft.com/office/drawing/2014/main" xmlns="" id="{8619569C-F51C-4D5F-9554-C9384EBEA533}"/>
              </a:ext>
            </a:extLst>
          </p:cNvPr>
          <p:cNvSpPr/>
          <p:nvPr/>
        </p:nvSpPr>
        <p:spPr>
          <a:xfrm>
            <a:off x="495517" y="1844516"/>
            <a:ext cx="4527057" cy="3942821"/>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tx1"/>
              </a:solidFill>
            </a:endParaRPr>
          </a:p>
        </p:txBody>
      </p:sp>
      <p:pic>
        <p:nvPicPr>
          <p:cNvPr id="6" name="صورة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8676" y="195296"/>
            <a:ext cx="1659432" cy="1128788"/>
          </a:xfrm>
          <a:prstGeom prst="rect">
            <a:avLst/>
          </a:prstGeom>
        </p:spPr>
      </p:pic>
      <p:sp>
        <p:nvSpPr>
          <p:cNvPr id="8" name="AutoShape 2" descr="Comply with infection prevention and control policies and procedures  (non-accredited) – ABC Training and Consulting"/>
          <p:cNvSpPr>
            <a:spLocks noChangeAspect="1" noChangeArrowheads="1"/>
          </p:cNvSpPr>
          <p:nvPr/>
        </p:nvSpPr>
        <p:spPr bwMode="auto">
          <a:xfrm>
            <a:off x="11971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9" name="AutoShape 4" descr="Comply with infection prevention and control policies and procedures  (non-accredited) – ABC Training and Consulting"/>
          <p:cNvSpPr>
            <a:spLocks noChangeAspect="1" noChangeArrowheads="1"/>
          </p:cNvSpPr>
          <p:nvPr/>
        </p:nvSpPr>
        <p:spPr bwMode="auto">
          <a:xfrm>
            <a:off x="12123738"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10" name="AutoShape 6" descr="Comply with infection prevention and control policies and procedures  (non-accredited) – ABC Training and Consulting"/>
          <p:cNvSpPr>
            <a:spLocks noChangeAspect="1" noChangeArrowheads="1"/>
          </p:cNvSpPr>
          <p:nvPr/>
        </p:nvSpPr>
        <p:spPr bwMode="auto">
          <a:xfrm>
            <a:off x="12276138"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11" name="AutoShape 8" descr="Comply with infection prevention and control policies and procedures  (non-accredited) – ABC Training and Consulting"/>
          <p:cNvSpPr>
            <a:spLocks noChangeAspect="1" noChangeArrowheads="1"/>
          </p:cNvSpPr>
          <p:nvPr/>
        </p:nvSpPr>
        <p:spPr bwMode="auto">
          <a:xfrm>
            <a:off x="12428538"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5" name="AutoShape 2" descr="نتيجة بحث الصور عن Vital signs"/>
          <p:cNvSpPr>
            <a:spLocks noChangeAspect="1" noChangeArrowheads="1"/>
          </p:cNvSpPr>
          <p:nvPr/>
        </p:nvSpPr>
        <p:spPr bwMode="auto">
          <a:xfrm>
            <a:off x="12580938"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pic>
        <p:nvPicPr>
          <p:cNvPr id="13" name="صورة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517" y="1844516"/>
            <a:ext cx="4527057" cy="3942821"/>
          </a:xfrm>
          <a:prstGeom prst="rect">
            <a:avLst/>
          </a:prstGeom>
        </p:spPr>
      </p:pic>
    </p:spTree>
    <p:extLst>
      <p:ext uri="{BB962C8B-B14F-4D97-AF65-F5344CB8AC3E}">
        <p14:creationId xmlns:p14="http://schemas.microsoft.com/office/powerpoint/2010/main" val="1977933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1231848" y="320220"/>
            <a:ext cx="9654988" cy="1578894"/>
          </a:xfrm>
          <a:prstGeom prst="rect">
            <a:avLst/>
          </a:prstGeom>
        </p:spPr>
        <p:txBody>
          <a:bodyPr wrap="square">
            <a:spAutoFit/>
          </a:bodyPr>
          <a:lstStyle/>
          <a:p>
            <a:pPr indent="457200">
              <a:lnSpc>
                <a:spcPct val="115000"/>
              </a:lnSpc>
              <a:spcAft>
                <a:spcPts val="1000"/>
              </a:spcAft>
            </a:pPr>
            <a:r>
              <a:rPr lang="en-US" sz="2800" b="1" u="sng" dirty="0">
                <a:latin typeface="Cambria" pitchFamily="18" charset="0"/>
                <a:ea typeface="Calibri"/>
                <a:cs typeface="Arial"/>
              </a:rPr>
              <a:t>R</a:t>
            </a:r>
            <a:r>
              <a:rPr lang="en-US" sz="2800" b="1" u="sng" dirty="0" smtClean="0">
                <a:latin typeface="Cambria" pitchFamily="18" charset="0"/>
                <a:ea typeface="Calibri"/>
                <a:cs typeface="Arial"/>
              </a:rPr>
              <a:t>adiation</a:t>
            </a:r>
            <a:r>
              <a:rPr lang="en-US" sz="2800" dirty="0" smtClean="0">
                <a:latin typeface="Cambria" pitchFamily="18" charset="0"/>
                <a:ea typeface="Calibri"/>
                <a:cs typeface="Arial"/>
              </a:rPr>
              <a:t> </a:t>
            </a:r>
            <a:r>
              <a:rPr lang="en-US" sz="2800" dirty="0">
                <a:latin typeface="Cambria" pitchFamily="18" charset="0"/>
                <a:ea typeface="Calibri"/>
                <a:cs typeface="Arial"/>
              </a:rPr>
              <a:t>such as light, infrared, ultraviolet and radio waves which emanate from a hot body and are absorbed by a cooler body.</a:t>
            </a:r>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7776" y="2343709"/>
            <a:ext cx="7664824" cy="2631701"/>
          </a:xfrm>
          <a:prstGeom prst="rect">
            <a:avLst/>
          </a:prstGeom>
        </p:spPr>
      </p:pic>
    </p:spTree>
    <p:extLst>
      <p:ext uri="{BB962C8B-B14F-4D97-AF65-F5344CB8AC3E}">
        <p14:creationId xmlns:p14="http://schemas.microsoft.com/office/powerpoint/2010/main" val="29671012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2284079" y="836867"/>
            <a:ext cx="7793352" cy="545599"/>
          </a:xfrm>
          <a:prstGeom prst="rect">
            <a:avLst/>
          </a:prstGeom>
        </p:spPr>
        <p:txBody>
          <a:bodyPr wrap="none">
            <a:spAutoFit/>
          </a:bodyPr>
          <a:lstStyle/>
          <a:p>
            <a:pPr indent="457200">
              <a:lnSpc>
                <a:spcPct val="115000"/>
              </a:lnSpc>
              <a:spcAft>
                <a:spcPts val="1000"/>
              </a:spcAft>
            </a:pPr>
            <a:r>
              <a:rPr lang="en-US" sz="2800" b="1" u="sng" dirty="0" smtClean="0">
                <a:latin typeface="Cambria" pitchFamily="18" charset="0"/>
                <a:ea typeface="Calibri"/>
                <a:cs typeface="Arial"/>
              </a:rPr>
              <a:t>Evaporation</a:t>
            </a:r>
            <a:r>
              <a:rPr lang="en-US" sz="2800" dirty="0" smtClean="0">
                <a:latin typeface="Cambria" pitchFamily="18" charset="0"/>
                <a:ea typeface="Calibri"/>
                <a:cs typeface="Arial"/>
              </a:rPr>
              <a:t>: </a:t>
            </a:r>
            <a:r>
              <a:rPr lang="en-US" sz="2800" dirty="0">
                <a:latin typeface="Cambria" pitchFamily="18" charset="0"/>
                <a:ea typeface="Calibri"/>
                <a:cs typeface="Arial"/>
              </a:rPr>
              <a:t>the conversion of liquid to vapor</a:t>
            </a:r>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2859" y="2628899"/>
            <a:ext cx="6185647" cy="2306171"/>
          </a:xfrm>
          <a:prstGeom prst="rect">
            <a:avLst/>
          </a:prstGeom>
        </p:spPr>
      </p:pic>
    </p:spTree>
    <p:extLst>
      <p:ext uri="{BB962C8B-B14F-4D97-AF65-F5344CB8AC3E}">
        <p14:creationId xmlns:p14="http://schemas.microsoft.com/office/powerpoint/2010/main" val="29671012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3362520" y="707041"/>
            <a:ext cx="6093912" cy="545599"/>
          </a:xfrm>
          <a:prstGeom prst="rect">
            <a:avLst/>
          </a:prstGeom>
        </p:spPr>
        <p:txBody>
          <a:bodyPr wrap="none">
            <a:spAutoFit/>
          </a:bodyPr>
          <a:lstStyle/>
          <a:p>
            <a:pPr>
              <a:lnSpc>
                <a:spcPct val="115000"/>
              </a:lnSpc>
              <a:spcAft>
                <a:spcPts val="1000"/>
              </a:spcAft>
            </a:pPr>
            <a:r>
              <a:rPr lang="en-US" sz="2800" b="1" u="sng" dirty="0">
                <a:latin typeface="Cambria" pitchFamily="18" charset="0"/>
                <a:ea typeface="Calibri"/>
                <a:cs typeface="Arial"/>
              </a:rPr>
              <a:t>Factors Affecting Body Temperature</a:t>
            </a:r>
          </a:p>
        </p:txBody>
      </p:sp>
      <p:sp>
        <p:nvSpPr>
          <p:cNvPr id="5" name="مستطيل 4"/>
          <p:cNvSpPr/>
          <p:nvPr/>
        </p:nvSpPr>
        <p:spPr>
          <a:xfrm>
            <a:off x="753035" y="1696985"/>
            <a:ext cx="10381130" cy="4184735"/>
          </a:xfrm>
          <a:prstGeom prst="rect">
            <a:avLst/>
          </a:prstGeom>
        </p:spPr>
        <p:txBody>
          <a:bodyPr wrap="square">
            <a:spAutoFit/>
          </a:bodyPr>
          <a:lstStyle/>
          <a:p>
            <a:pPr>
              <a:lnSpc>
                <a:spcPct val="115000"/>
              </a:lnSpc>
              <a:spcAft>
                <a:spcPts val="1000"/>
              </a:spcAft>
            </a:pPr>
            <a:r>
              <a:rPr lang="en-US" sz="2800" b="1" u="sng" dirty="0" smtClean="0">
                <a:latin typeface="Cambria" pitchFamily="18" charset="0"/>
                <a:ea typeface="Calibri"/>
                <a:cs typeface="Arial"/>
              </a:rPr>
              <a:t>1- Circadian </a:t>
            </a:r>
            <a:r>
              <a:rPr lang="en-US" sz="2800" b="1" u="sng" dirty="0">
                <a:latin typeface="Cambria" pitchFamily="18" charset="0"/>
                <a:ea typeface="Calibri"/>
                <a:cs typeface="Arial"/>
              </a:rPr>
              <a:t>Rhythms </a:t>
            </a:r>
          </a:p>
          <a:p>
            <a:pPr>
              <a:lnSpc>
                <a:spcPct val="115000"/>
              </a:lnSpc>
              <a:spcAft>
                <a:spcPts val="1000"/>
              </a:spcAft>
            </a:pPr>
            <a:r>
              <a:rPr lang="en-US" sz="2800" dirty="0">
                <a:latin typeface="Cambria" pitchFamily="18" charset="0"/>
                <a:ea typeface="Calibri"/>
                <a:cs typeface="Arial"/>
              </a:rPr>
              <a:t>Many environmental and physiologic processes occur in repeated cycles of time. Some events in humans recur at 24-hour intervals, referred to as circadian (meaning nearly every 24 hours) rhythm. For instance, body temperature is usually about 0.6°C </a:t>
            </a:r>
            <a:r>
              <a:rPr lang="en-US" sz="2800" dirty="0" smtClean="0">
                <a:latin typeface="Cambria" pitchFamily="18" charset="0"/>
                <a:ea typeface="Calibri"/>
                <a:cs typeface="Arial"/>
              </a:rPr>
              <a:t>lower </a:t>
            </a:r>
            <a:r>
              <a:rPr lang="en-US" sz="2800" dirty="0">
                <a:latin typeface="Cambria" pitchFamily="18" charset="0"/>
                <a:ea typeface="Calibri"/>
                <a:cs typeface="Arial"/>
              </a:rPr>
              <a:t>in the early morning than in the late afternoon and early evening. The peak elevation of a person’s temperature occurs in late afternoon and early evening, between 4 and 8 pm.</a:t>
            </a:r>
          </a:p>
        </p:txBody>
      </p:sp>
    </p:spTree>
    <p:extLst>
      <p:ext uri="{BB962C8B-B14F-4D97-AF65-F5344CB8AC3E}">
        <p14:creationId xmlns:p14="http://schemas.microsoft.com/office/powerpoint/2010/main" val="29671012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484094" y="727341"/>
            <a:ext cx="10402742" cy="4719112"/>
          </a:xfrm>
          <a:prstGeom prst="rect">
            <a:avLst/>
          </a:prstGeom>
        </p:spPr>
        <p:txBody>
          <a:bodyPr wrap="square">
            <a:spAutoFit/>
          </a:bodyPr>
          <a:lstStyle/>
          <a:p>
            <a:pPr>
              <a:lnSpc>
                <a:spcPct val="115000"/>
              </a:lnSpc>
              <a:spcAft>
                <a:spcPts val="1000"/>
              </a:spcAft>
            </a:pPr>
            <a:r>
              <a:rPr lang="en-US" sz="3200" b="1" u="sng" dirty="0" smtClean="0">
                <a:latin typeface="Cambria" pitchFamily="18" charset="0"/>
                <a:ea typeface="Calibri"/>
                <a:cs typeface="Arial"/>
              </a:rPr>
              <a:t>2- Age </a:t>
            </a:r>
            <a:r>
              <a:rPr lang="en-US" sz="3200" b="1" u="sng" dirty="0">
                <a:latin typeface="Cambria" pitchFamily="18" charset="0"/>
                <a:ea typeface="Calibri"/>
                <a:cs typeface="Arial"/>
              </a:rPr>
              <a:t>and Gender</a:t>
            </a:r>
          </a:p>
          <a:p>
            <a:pPr>
              <a:lnSpc>
                <a:spcPct val="115000"/>
              </a:lnSpc>
              <a:spcAft>
                <a:spcPts val="1000"/>
              </a:spcAft>
            </a:pPr>
            <a:r>
              <a:rPr lang="en-US" sz="2400" dirty="0">
                <a:latin typeface="Cambria" pitchFamily="18" charset="0"/>
                <a:ea typeface="Calibri"/>
                <a:cs typeface="Arial"/>
              </a:rPr>
              <a:t> </a:t>
            </a:r>
            <a:r>
              <a:rPr lang="en-US" sz="2800" dirty="0">
                <a:latin typeface="Cambria" pitchFamily="18" charset="0"/>
                <a:ea typeface="Calibri"/>
                <a:cs typeface="Arial"/>
              </a:rPr>
              <a:t>Older adults lose some thermoregulatory control with aging; body temperatures in older adults may be lower than the average adult temperature. Both the very old and the very young are more sensitive to changes in environmental temperature.. Women tend to experience more fluctuations in body temperature than do men, probably the result of changes in hormones. The increase in progesterone secretion at ovulation increases body temperature as much as 0.3° to 0.6°C.</a:t>
            </a:r>
          </a:p>
        </p:txBody>
      </p:sp>
    </p:spTree>
    <p:extLst>
      <p:ext uri="{BB962C8B-B14F-4D97-AF65-F5344CB8AC3E}">
        <p14:creationId xmlns:p14="http://schemas.microsoft.com/office/powerpoint/2010/main" val="29671012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1072243" y="539907"/>
            <a:ext cx="10354236" cy="2308004"/>
          </a:xfrm>
          <a:prstGeom prst="rect">
            <a:avLst/>
          </a:prstGeom>
        </p:spPr>
        <p:txBody>
          <a:bodyPr wrap="square">
            <a:spAutoFit/>
          </a:bodyPr>
          <a:lstStyle/>
          <a:p>
            <a:pPr indent="457200">
              <a:lnSpc>
                <a:spcPct val="115000"/>
              </a:lnSpc>
              <a:spcAft>
                <a:spcPts val="1000"/>
              </a:spcAft>
            </a:pPr>
            <a:r>
              <a:rPr lang="en-US" sz="2400" b="1" u="sng" dirty="0" smtClean="0">
                <a:latin typeface="Cambria" pitchFamily="18" charset="0"/>
                <a:ea typeface="Calibri"/>
                <a:cs typeface="Arial"/>
              </a:rPr>
              <a:t>3- Physical Activity</a:t>
            </a:r>
          </a:p>
          <a:p>
            <a:pPr indent="457200">
              <a:lnSpc>
                <a:spcPct val="115000"/>
              </a:lnSpc>
              <a:spcAft>
                <a:spcPts val="1000"/>
              </a:spcAft>
            </a:pPr>
            <a:r>
              <a:rPr lang="en-US" sz="2400" dirty="0" smtClean="0">
                <a:latin typeface="Cambria" pitchFamily="18" charset="0"/>
                <a:ea typeface="Calibri"/>
                <a:cs typeface="Arial"/>
              </a:rPr>
              <a:t>Physical </a:t>
            </a:r>
            <a:r>
              <a:rPr lang="en-US" sz="2400" dirty="0">
                <a:latin typeface="Cambria" pitchFamily="18" charset="0"/>
                <a:ea typeface="Calibri"/>
                <a:cs typeface="Arial"/>
              </a:rPr>
              <a:t>exertion increases body temperature. Increased metabolism resulting from muscle activity results in the production of heat. The nurse should consider whether the patient has participated in physical activity when evaluating temperature measurements. </a:t>
            </a:r>
          </a:p>
        </p:txBody>
      </p:sp>
      <p:sp>
        <p:nvSpPr>
          <p:cNvPr id="5" name="مستطيل 4"/>
          <p:cNvSpPr/>
          <p:nvPr/>
        </p:nvSpPr>
        <p:spPr>
          <a:xfrm>
            <a:off x="806824" y="3181248"/>
            <a:ext cx="10838329" cy="1919500"/>
          </a:xfrm>
          <a:prstGeom prst="rect">
            <a:avLst/>
          </a:prstGeom>
        </p:spPr>
        <p:txBody>
          <a:bodyPr wrap="square">
            <a:spAutoFit/>
          </a:bodyPr>
          <a:lstStyle/>
          <a:p>
            <a:pPr indent="457200">
              <a:lnSpc>
                <a:spcPct val="115000"/>
              </a:lnSpc>
              <a:spcAft>
                <a:spcPts val="1000"/>
              </a:spcAft>
            </a:pPr>
            <a:r>
              <a:rPr lang="en-US" sz="2400" b="1" u="sng" dirty="0" smtClean="0">
                <a:latin typeface="Cambria" pitchFamily="18" charset="0"/>
                <a:ea typeface="Calibri"/>
                <a:cs typeface="Arial"/>
              </a:rPr>
              <a:t>4- State </a:t>
            </a:r>
            <a:r>
              <a:rPr lang="en-US" sz="2400" b="1" u="sng" dirty="0">
                <a:latin typeface="Cambria" pitchFamily="18" charset="0"/>
                <a:ea typeface="Calibri"/>
                <a:cs typeface="Arial"/>
              </a:rPr>
              <a:t>of Health</a:t>
            </a:r>
          </a:p>
          <a:p>
            <a:pPr indent="457200">
              <a:lnSpc>
                <a:spcPct val="115000"/>
              </a:lnSpc>
              <a:spcAft>
                <a:spcPts val="1000"/>
              </a:spcAft>
            </a:pPr>
            <a:r>
              <a:rPr lang="en-US" sz="2400" dirty="0">
                <a:latin typeface="Cambria" pitchFamily="18" charset="0"/>
                <a:ea typeface="Calibri"/>
                <a:cs typeface="Arial"/>
              </a:rPr>
              <a:t> Alterations in a person’s health can contribute to variations in body temperature. The presence of certain disease conditions and other health problems may result in alterations in body temperature. </a:t>
            </a:r>
          </a:p>
        </p:txBody>
      </p:sp>
    </p:spTree>
    <p:extLst>
      <p:ext uri="{BB962C8B-B14F-4D97-AF65-F5344CB8AC3E}">
        <p14:creationId xmlns:p14="http://schemas.microsoft.com/office/powerpoint/2010/main" val="29671012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645459" y="1566696"/>
            <a:ext cx="10434917" cy="3618426"/>
          </a:xfrm>
          <a:prstGeom prst="rect">
            <a:avLst/>
          </a:prstGeom>
        </p:spPr>
        <p:txBody>
          <a:bodyPr wrap="square">
            <a:spAutoFit/>
          </a:bodyPr>
          <a:lstStyle/>
          <a:p>
            <a:pPr indent="457200">
              <a:lnSpc>
                <a:spcPct val="115000"/>
              </a:lnSpc>
              <a:spcAft>
                <a:spcPts val="1000"/>
              </a:spcAft>
            </a:pPr>
            <a:r>
              <a:rPr lang="en-US" sz="2400" b="1" u="sng" dirty="0" smtClean="0">
                <a:latin typeface="Cambria" pitchFamily="18" charset="0"/>
                <a:ea typeface="Calibri"/>
                <a:cs typeface="Arial"/>
              </a:rPr>
              <a:t>5- Environmental </a:t>
            </a:r>
            <a:r>
              <a:rPr lang="en-US" sz="2400" b="1" u="sng" dirty="0">
                <a:latin typeface="Cambria" pitchFamily="18" charset="0"/>
                <a:ea typeface="Calibri"/>
                <a:cs typeface="Arial"/>
              </a:rPr>
              <a:t>Temperature</a:t>
            </a:r>
          </a:p>
          <a:p>
            <a:pPr indent="457200">
              <a:lnSpc>
                <a:spcPct val="115000"/>
              </a:lnSpc>
              <a:spcAft>
                <a:spcPts val="1000"/>
              </a:spcAft>
            </a:pPr>
            <a:r>
              <a:rPr lang="en-US" sz="2400" dirty="0">
                <a:latin typeface="Cambria" pitchFamily="18" charset="0"/>
                <a:ea typeface="Calibri"/>
                <a:cs typeface="Arial"/>
              </a:rPr>
              <a:t> Most of us respond to changes in environmental temperature by wearing clothing that either allows increased heat loss when it is hot or retains heat when it is cold. When one is exposed to extreme cold without adequate protective clothing, heat loss may be increased to the point of hypothermia (low body temperature). Similarly, if one is exposed to extremes of heat for long periods of time, hyperthermia (high body temperature) may result. Both hypothermia and hyperthermia may cause serious illness or death.</a:t>
            </a:r>
          </a:p>
        </p:txBody>
      </p:sp>
    </p:spTree>
    <p:extLst>
      <p:ext uri="{BB962C8B-B14F-4D97-AF65-F5344CB8AC3E}">
        <p14:creationId xmlns:p14="http://schemas.microsoft.com/office/powerpoint/2010/main" val="29671012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779930" y="847611"/>
            <a:ext cx="9964270" cy="4259628"/>
          </a:xfrm>
          <a:prstGeom prst="rect">
            <a:avLst/>
          </a:prstGeom>
        </p:spPr>
        <p:txBody>
          <a:bodyPr wrap="square">
            <a:spAutoFit/>
          </a:bodyPr>
          <a:lstStyle/>
          <a:p>
            <a:pPr>
              <a:lnSpc>
                <a:spcPct val="115000"/>
              </a:lnSpc>
              <a:spcAft>
                <a:spcPts val="1000"/>
              </a:spcAft>
            </a:pPr>
            <a:r>
              <a:rPr lang="en-US" sz="2400" b="1" dirty="0">
                <a:latin typeface="Cambria" pitchFamily="18" charset="0"/>
                <a:ea typeface="Calibri"/>
                <a:cs typeface="Arial"/>
              </a:rPr>
              <a:t>Normal body temperature ranges from 36 °C to 38°C </a:t>
            </a:r>
            <a:r>
              <a:rPr lang="en-US" sz="2400" b="1" dirty="0" smtClean="0">
                <a:latin typeface="Cambria" pitchFamily="18" charset="0"/>
                <a:ea typeface="Calibri"/>
                <a:cs typeface="Arial"/>
              </a:rPr>
              <a:t>depending </a:t>
            </a:r>
            <a:r>
              <a:rPr lang="en-US" sz="2400" b="1" dirty="0">
                <a:latin typeface="Cambria" pitchFamily="18" charset="0"/>
                <a:ea typeface="Calibri"/>
                <a:cs typeface="Arial"/>
              </a:rPr>
              <a:t>on the route used for </a:t>
            </a:r>
            <a:r>
              <a:rPr lang="en-US" sz="2400" b="1" dirty="0" smtClean="0">
                <a:latin typeface="Cambria" pitchFamily="18" charset="0"/>
                <a:ea typeface="Calibri"/>
                <a:cs typeface="Arial"/>
              </a:rPr>
              <a:t>measurement</a:t>
            </a:r>
          </a:p>
          <a:p>
            <a:pPr>
              <a:lnSpc>
                <a:spcPct val="115000"/>
              </a:lnSpc>
              <a:spcAft>
                <a:spcPts val="1000"/>
              </a:spcAft>
            </a:pPr>
            <a:endParaRPr lang="en-US" sz="2400" b="1" dirty="0">
              <a:latin typeface="Cambria" pitchFamily="18" charset="0"/>
              <a:ea typeface="Calibri"/>
              <a:cs typeface="Arial"/>
            </a:endParaRPr>
          </a:p>
          <a:p>
            <a:pPr>
              <a:lnSpc>
                <a:spcPct val="115000"/>
              </a:lnSpc>
              <a:spcAft>
                <a:spcPts val="1000"/>
              </a:spcAft>
            </a:pPr>
            <a:r>
              <a:rPr lang="en-US" sz="2400" b="1" dirty="0" smtClean="0">
                <a:latin typeface="Cambria" pitchFamily="18" charset="0"/>
                <a:ea typeface="Calibri"/>
                <a:cs typeface="Arial"/>
              </a:rPr>
              <a:t>Example:</a:t>
            </a:r>
          </a:p>
          <a:p>
            <a:pPr>
              <a:lnSpc>
                <a:spcPct val="115000"/>
              </a:lnSpc>
              <a:spcAft>
                <a:spcPts val="1000"/>
              </a:spcAft>
            </a:pPr>
            <a:r>
              <a:rPr lang="en-US" sz="2400" b="1" dirty="0" smtClean="0">
                <a:latin typeface="Cambria" pitchFamily="18" charset="0"/>
                <a:ea typeface="Calibri"/>
                <a:cs typeface="Arial"/>
              </a:rPr>
              <a:t>Oral temperature </a:t>
            </a:r>
            <a:r>
              <a:rPr lang="en-US" sz="2400" b="1" dirty="0">
                <a:latin typeface="Cambria" pitchFamily="18" charset="0"/>
                <a:ea typeface="Calibri"/>
                <a:cs typeface="Arial"/>
              </a:rPr>
              <a:t>36.5 °C </a:t>
            </a:r>
            <a:endParaRPr lang="en-US" sz="2400" b="1" dirty="0" smtClean="0">
              <a:latin typeface="Cambria" pitchFamily="18" charset="0"/>
              <a:ea typeface="Calibri"/>
              <a:cs typeface="Arial"/>
            </a:endParaRPr>
          </a:p>
          <a:p>
            <a:pPr>
              <a:lnSpc>
                <a:spcPct val="115000"/>
              </a:lnSpc>
              <a:spcAft>
                <a:spcPts val="1000"/>
              </a:spcAft>
            </a:pPr>
            <a:r>
              <a:rPr lang="en-US" sz="2400" b="1" dirty="0">
                <a:latin typeface="Cambria" pitchFamily="18" charset="0"/>
                <a:ea typeface="Calibri"/>
                <a:cs typeface="Arial"/>
              </a:rPr>
              <a:t>Axillary temperature </a:t>
            </a:r>
            <a:r>
              <a:rPr lang="en-US" sz="2400" b="1" dirty="0" smtClean="0">
                <a:latin typeface="Cambria" pitchFamily="18" charset="0"/>
                <a:ea typeface="Calibri"/>
                <a:cs typeface="Arial"/>
              </a:rPr>
              <a:t>and Tympanic </a:t>
            </a:r>
            <a:r>
              <a:rPr lang="en-US" sz="2400" b="1" dirty="0">
                <a:latin typeface="Cambria" pitchFamily="18" charset="0"/>
                <a:ea typeface="Calibri"/>
                <a:cs typeface="Arial"/>
              </a:rPr>
              <a:t>membrane temperature </a:t>
            </a:r>
            <a:r>
              <a:rPr lang="en-US" sz="2400" b="1" dirty="0" smtClean="0">
                <a:latin typeface="Cambria" pitchFamily="18" charset="0"/>
                <a:ea typeface="Calibri"/>
                <a:cs typeface="Arial"/>
              </a:rPr>
              <a:t>37 </a:t>
            </a:r>
            <a:r>
              <a:rPr lang="en-US" sz="2400" b="1" dirty="0">
                <a:latin typeface="Cambria" pitchFamily="18" charset="0"/>
                <a:ea typeface="Calibri"/>
                <a:cs typeface="Arial"/>
              </a:rPr>
              <a:t>°C </a:t>
            </a:r>
            <a:endParaRPr lang="en-US" sz="2400" b="1" dirty="0" smtClean="0">
              <a:latin typeface="Cambria" pitchFamily="18" charset="0"/>
              <a:ea typeface="Calibri"/>
              <a:cs typeface="Arial"/>
            </a:endParaRPr>
          </a:p>
          <a:p>
            <a:pPr>
              <a:lnSpc>
                <a:spcPct val="115000"/>
              </a:lnSpc>
              <a:spcAft>
                <a:spcPts val="1000"/>
              </a:spcAft>
            </a:pPr>
            <a:r>
              <a:rPr lang="en-US" sz="2400" b="1" dirty="0">
                <a:latin typeface="Cambria" pitchFamily="18" charset="0"/>
                <a:ea typeface="Calibri"/>
                <a:cs typeface="Arial"/>
              </a:rPr>
              <a:t>Rectal temperature 36 °C </a:t>
            </a:r>
            <a:endParaRPr lang="en-US" sz="2400" b="1" dirty="0" smtClean="0">
              <a:latin typeface="Cambria" pitchFamily="18" charset="0"/>
              <a:ea typeface="Calibri"/>
              <a:cs typeface="Arial"/>
            </a:endParaRPr>
          </a:p>
          <a:p>
            <a:pPr>
              <a:lnSpc>
                <a:spcPct val="115000"/>
              </a:lnSpc>
              <a:spcAft>
                <a:spcPts val="1000"/>
              </a:spcAft>
            </a:pPr>
            <a:endParaRPr lang="en-US" sz="2400" b="1" dirty="0">
              <a:latin typeface="Cambria" pitchFamily="18" charset="0"/>
              <a:ea typeface="Calibri"/>
              <a:cs typeface="Arial"/>
            </a:endParaRPr>
          </a:p>
        </p:txBody>
      </p:sp>
    </p:spTree>
    <p:extLst>
      <p:ext uri="{BB962C8B-B14F-4D97-AF65-F5344CB8AC3E}">
        <p14:creationId xmlns:p14="http://schemas.microsoft.com/office/powerpoint/2010/main" val="29671012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3197131" y="492349"/>
            <a:ext cx="5423280" cy="545599"/>
          </a:xfrm>
          <a:prstGeom prst="rect">
            <a:avLst/>
          </a:prstGeom>
        </p:spPr>
        <p:txBody>
          <a:bodyPr wrap="none">
            <a:spAutoFit/>
          </a:bodyPr>
          <a:lstStyle/>
          <a:p>
            <a:pPr indent="457200">
              <a:lnSpc>
                <a:spcPct val="115000"/>
              </a:lnSpc>
              <a:spcAft>
                <a:spcPts val="1000"/>
              </a:spcAft>
            </a:pPr>
            <a:r>
              <a:rPr lang="en-US" sz="2800" b="1" u="sng" dirty="0">
                <a:latin typeface="Cambria" pitchFamily="18" charset="0"/>
                <a:ea typeface="Calibri"/>
                <a:cs typeface="Arial"/>
              </a:rPr>
              <a:t>Increased Body Temperature</a:t>
            </a:r>
          </a:p>
        </p:txBody>
      </p:sp>
      <p:sp>
        <p:nvSpPr>
          <p:cNvPr id="5" name="مستطيل 4"/>
          <p:cNvSpPr/>
          <p:nvPr/>
        </p:nvSpPr>
        <p:spPr>
          <a:xfrm>
            <a:off x="379788" y="1341438"/>
            <a:ext cx="11057966" cy="4951933"/>
          </a:xfrm>
          <a:prstGeom prst="rect">
            <a:avLst/>
          </a:prstGeom>
        </p:spPr>
        <p:txBody>
          <a:bodyPr wrap="square">
            <a:spAutoFit/>
          </a:bodyPr>
          <a:lstStyle/>
          <a:p>
            <a:pPr indent="457200">
              <a:lnSpc>
                <a:spcPct val="115000"/>
              </a:lnSpc>
              <a:spcAft>
                <a:spcPts val="1000"/>
              </a:spcAft>
            </a:pPr>
            <a:r>
              <a:rPr lang="en-US" sz="2400" b="1" u="sng" dirty="0" smtClean="0">
                <a:latin typeface="Cambria" pitchFamily="18" charset="0"/>
                <a:ea typeface="Calibri"/>
                <a:cs typeface="Arial"/>
              </a:rPr>
              <a:t>1- Fever </a:t>
            </a:r>
            <a:r>
              <a:rPr lang="en-US" sz="2400" b="1" u="sng" dirty="0">
                <a:latin typeface="Cambria" pitchFamily="18" charset="0"/>
                <a:ea typeface="Calibri"/>
                <a:cs typeface="Arial"/>
              </a:rPr>
              <a:t>(pyrexia</a:t>
            </a:r>
            <a:r>
              <a:rPr lang="en-US" sz="2400" b="1" u="sng" dirty="0" smtClean="0">
                <a:latin typeface="Cambria" pitchFamily="18" charset="0"/>
                <a:ea typeface="Calibri"/>
                <a:cs typeface="Arial"/>
              </a:rPr>
              <a:t>): </a:t>
            </a:r>
            <a:r>
              <a:rPr lang="en-US" sz="2400" dirty="0">
                <a:latin typeface="Cambria" pitchFamily="18" charset="0"/>
                <a:ea typeface="Calibri"/>
                <a:cs typeface="Arial"/>
              </a:rPr>
              <a:t>is an </a:t>
            </a:r>
            <a:r>
              <a:rPr lang="en-US" sz="2400" dirty="0" smtClean="0">
                <a:latin typeface="Cambria" pitchFamily="18" charset="0"/>
                <a:ea typeface="Calibri"/>
                <a:cs typeface="Arial"/>
              </a:rPr>
              <a:t>increase in </a:t>
            </a:r>
            <a:r>
              <a:rPr lang="en-US" sz="2400" dirty="0">
                <a:latin typeface="Cambria" pitchFamily="18" charset="0"/>
                <a:ea typeface="Calibri"/>
                <a:cs typeface="Arial"/>
              </a:rPr>
              <a:t>body temperature</a:t>
            </a:r>
            <a:r>
              <a:rPr lang="en-US" sz="2400" dirty="0" smtClean="0">
                <a:latin typeface="Cambria" pitchFamily="18" charset="0"/>
                <a:ea typeface="Calibri"/>
                <a:cs typeface="Arial"/>
              </a:rPr>
              <a:t> </a:t>
            </a:r>
            <a:r>
              <a:rPr lang="en-US" sz="2400" dirty="0">
                <a:latin typeface="Cambria" pitchFamily="18" charset="0"/>
                <a:ea typeface="Calibri"/>
                <a:cs typeface="Arial"/>
              </a:rPr>
              <a:t>above </a:t>
            </a:r>
            <a:r>
              <a:rPr lang="en-US" sz="2400" dirty="0" smtClean="0">
                <a:latin typeface="Cambria" pitchFamily="18" charset="0"/>
                <a:ea typeface="Calibri"/>
                <a:cs typeface="Arial"/>
              </a:rPr>
              <a:t>normal,  </a:t>
            </a:r>
            <a:r>
              <a:rPr lang="en-US" sz="2400" dirty="0">
                <a:latin typeface="Cambria" pitchFamily="18" charset="0"/>
                <a:ea typeface="Calibri"/>
                <a:cs typeface="Arial"/>
              </a:rPr>
              <a:t>person with </a:t>
            </a:r>
            <a:r>
              <a:rPr lang="en-US" sz="2400" dirty="0" smtClean="0">
                <a:latin typeface="Cambria" pitchFamily="18" charset="0"/>
                <a:ea typeface="Calibri"/>
                <a:cs typeface="Arial"/>
              </a:rPr>
              <a:t>fever </a:t>
            </a:r>
            <a:r>
              <a:rPr lang="en-US" sz="2400" dirty="0">
                <a:latin typeface="Cambria" pitchFamily="18" charset="0"/>
                <a:ea typeface="Calibri"/>
                <a:cs typeface="Arial"/>
              </a:rPr>
              <a:t>is said to be </a:t>
            </a:r>
            <a:r>
              <a:rPr lang="en-US" sz="2400" b="1" u="sng" dirty="0">
                <a:latin typeface="Cambria" pitchFamily="18" charset="0"/>
                <a:ea typeface="Calibri"/>
                <a:cs typeface="Arial"/>
              </a:rPr>
              <a:t>febrile</a:t>
            </a:r>
            <a:r>
              <a:rPr lang="en-US" sz="2400" dirty="0">
                <a:latin typeface="Cambria" pitchFamily="18" charset="0"/>
                <a:ea typeface="Calibri"/>
                <a:cs typeface="Arial"/>
              </a:rPr>
              <a:t>. Fever occurs in response </a:t>
            </a:r>
            <a:r>
              <a:rPr lang="en-US" sz="2400" dirty="0" smtClean="0">
                <a:latin typeface="Cambria" pitchFamily="18" charset="0"/>
                <a:ea typeface="Calibri"/>
                <a:cs typeface="Arial"/>
              </a:rPr>
              <a:t>to:</a:t>
            </a:r>
          </a:p>
          <a:p>
            <a:pPr marL="457200" indent="-457200">
              <a:lnSpc>
                <a:spcPct val="115000"/>
              </a:lnSpc>
              <a:spcAft>
                <a:spcPts val="1000"/>
              </a:spcAft>
              <a:buFont typeface="Arial" pitchFamily="34" charset="0"/>
              <a:buChar char="•"/>
            </a:pPr>
            <a:r>
              <a:rPr lang="en-US" sz="2400" dirty="0" smtClean="0">
                <a:latin typeface="Cambria" pitchFamily="18" charset="0"/>
                <a:ea typeface="Calibri"/>
                <a:cs typeface="Arial"/>
              </a:rPr>
              <a:t> an </a:t>
            </a:r>
            <a:r>
              <a:rPr lang="en-US" sz="2400" dirty="0">
                <a:latin typeface="Cambria" pitchFamily="18" charset="0"/>
                <a:ea typeface="Calibri"/>
                <a:cs typeface="Arial"/>
              </a:rPr>
              <a:t>upward displacement of the thermoregulatory set point in the hypothalamus. </a:t>
            </a:r>
            <a:endParaRPr lang="en-US" sz="2400" dirty="0" smtClean="0">
              <a:latin typeface="Cambria" pitchFamily="18" charset="0"/>
              <a:ea typeface="Calibri"/>
              <a:cs typeface="Arial"/>
            </a:endParaRPr>
          </a:p>
          <a:p>
            <a:pPr marL="457200" indent="-457200">
              <a:lnSpc>
                <a:spcPct val="115000"/>
              </a:lnSpc>
              <a:spcAft>
                <a:spcPts val="1000"/>
              </a:spcAft>
              <a:buFont typeface="Arial" pitchFamily="34" charset="0"/>
              <a:buChar char="•"/>
            </a:pPr>
            <a:r>
              <a:rPr lang="en-US" sz="2400" dirty="0" smtClean="0">
                <a:latin typeface="Cambria" pitchFamily="18" charset="0"/>
                <a:ea typeface="Calibri"/>
                <a:cs typeface="Arial"/>
              </a:rPr>
              <a:t>occur </a:t>
            </a:r>
            <a:r>
              <a:rPr lang="en-US" sz="2400" dirty="0">
                <a:latin typeface="Cambria" pitchFamily="18" charset="0"/>
                <a:ea typeface="Calibri"/>
                <a:cs typeface="Arial"/>
              </a:rPr>
              <a:t>as a result of chemicals produced in the body in response to tissue injury, such as from myocardial infarction (MI), pulmonary emboli, cancer, trauma, and surgery</a:t>
            </a:r>
            <a:r>
              <a:rPr lang="en-US" sz="2400" dirty="0" smtClean="0">
                <a:latin typeface="Cambria" pitchFamily="18" charset="0"/>
                <a:ea typeface="Calibri"/>
                <a:cs typeface="Arial"/>
              </a:rPr>
              <a:t>.</a:t>
            </a:r>
          </a:p>
          <a:p>
            <a:pPr indent="457200">
              <a:lnSpc>
                <a:spcPct val="115000"/>
              </a:lnSpc>
              <a:spcAft>
                <a:spcPts val="1000"/>
              </a:spcAft>
            </a:pPr>
            <a:r>
              <a:rPr lang="en-US" sz="2400" dirty="0">
                <a:latin typeface="Cambria" pitchFamily="18" charset="0"/>
                <a:ea typeface="Calibri"/>
                <a:cs typeface="Arial"/>
              </a:rPr>
              <a:t> 2- </a:t>
            </a:r>
            <a:r>
              <a:rPr lang="en-US" sz="2400" b="1" u="sng" dirty="0" smtClean="0">
                <a:latin typeface="Cambria" pitchFamily="18" charset="0"/>
                <a:ea typeface="Calibri"/>
                <a:cs typeface="Arial"/>
              </a:rPr>
              <a:t>Hyperpyrexia </a:t>
            </a:r>
            <a:r>
              <a:rPr lang="en-US" sz="2400" dirty="0" smtClean="0">
                <a:latin typeface="Cambria" pitchFamily="18" charset="0"/>
                <a:ea typeface="Calibri"/>
                <a:cs typeface="Arial"/>
              </a:rPr>
              <a:t>fever </a:t>
            </a:r>
            <a:r>
              <a:rPr lang="en-US" sz="2400" dirty="0">
                <a:latin typeface="Cambria" pitchFamily="18" charset="0"/>
                <a:ea typeface="Calibri"/>
                <a:cs typeface="Arial"/>
              </a:rPr>
              <a:t>is equal to or greater than 41°C </a:t>
            </a:r>
            <a:r>
              <a:rPr lang="en-US" sz="2400" dirty="0" smtClean="0">
                <a:latin typeface="Cambria" pitchFamily="18" charset="0"/>
                <a:ea typeface="Calibri"/>
                <a:cs typeface="Arial"/>
              </a:rPr>
              <a:t>and </a:t>
            </a:r>
            <a:r>
              <a:rPr lang="en-US" sz="2400" dirty="0">
                <a:latin typeface="Cambria" pitchFamily="18" charset="0"/>
                <a:ea typeface="Calibri"/>
                <a:cs typeface="Arial"/>
              </a:rPr>
              <a:t>is a medical emergency</a:t>
            </a:r>
            <a:r>
              <a:rPr lang="en-US" sz="2800" dirty="0">
                <a:latin typeface="Cambria" pitchFamily="18" charset="0"/>
                <a:ea typeface="Calibri"/>
                <a:cs typeface="Arial"/>
              </a:rPr>
              <a:t>.</a:t>
            </a:r>
          </a:p>
          <a:p>
            <a:pPr indent="457200">
              <a:lnSpc>
                <a:spcPct val="115000"/>
              </a:lnSpc>
              <a:spcAft>
                <a:spcPts val="1000"/>
              </a:spcAft>
            </a:pPr>
            <a:endParaRPr lang="en-US" sz="2800" dirty="0">
              <a:latin typeface="Cambria" pitchFamily="18" charset="0"/>
              <a:ea typeface="Calibri"/>
              <a:cs typeface="Arial"/>
            </a:endParaRPr>
          </a:p>
        </p:txBody>
      </p:sp>
    </p:spTree>
    <p:extLst>
      <p:ext uri="{BB962C8B-B14F-4D97-AF65-F5344CB8AC3E}">
        <p14:creationId xmlns:p14="http://schemas.microsoft.com/office/powerpoint/2010/main" val="2355555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مستطيل 4"/>
          <p:cNvSpPr/>
          <p:nvPr/>
        </p:nvSpPr>
        <p:spPr>
          <a:xfrm>
            <a:off x="502185" y="506026"/>
            <a:ext cx="10968156" cy="5277342"/>
          </a:xfrm>
          <a:prstGeom prst="rect">
            <a:avLst/>
          </a:prstGeom>
        </p:spPr>
        <p:txBody>
          <a:bodyPr wrap="square">
            <a:spAutoFit/>
          </a:bodyPr>
          <a:lstStyle/>
          <a:p>
            <a:pPr indent="457200">
              <a:lnSpc>
                <a:spcPct val="115000"/>
              </a:lnSpc>
              <a:spcAft>
                <a:spcPts val="1000"/>
              </a:spcAft>
            </a:pPr>
            <a:r>
              <a:rPr lang="en-US" sz="2400" dirty="0" smtClean="0">
                <a:latin typeface="Cambria" pitchFamily="18" charset="0"/>
                <a:ea typeface="Calibri"/>
                <a:cs typeface="Arial"/>
              </a:rPr>
              <a:t>3- Other </a:t>
            </a:r>
            <a:r>
              <a:rPr lang="en-US" sz="2400" dirty="0">
                <a:latin typeface="Cambria" pitchFamily="18" charset="0"/>
                <a:ea typeface="Calibri"/>
                <a:cs typeface="Arial"/>
              </a:rPr>
              <a:t>types of increased body temperature are </a:t>
            </a:r>
            <a:r>
              <a:rPr lang="en-US" sz="2400" b="1" u="sng" dirty="0">
                <a:latin typeface="Cambria" pitchFamily="18" charset="0"/>
                <a:ea typeface="Calibri"/>
                <a:cs typeface="Arial"/>
              </a:rPr>
              <a:t>hyperthermia</a:t>
            </a:r>
            <a:r>
              <a:rPr lang="en-US" sz="2400" dirty="0">
                <a:latin typeface="Cambria" pitchFamily="18" charset="0"/>
                <a:ea typeface="Calibri"/>
                <a:cs typeface="Arial"/>
              </a:rPr>
              <a:t>, </a:t>
            </a:r>
            <a:r>
              <a:rPr lang="en-US" sz="2400" b="1" u="sng" dirty="0">
                <a:latin typeface="Cambria" pitchFamily="18" charset="0"/>
                <a:ea typeface="Calibri"/>
                <a:cs typeface="Arial"/>
              </a:rPr>
              <a:t>neurogenic fever</a:t>
            </a:r>
            <a:r>
              <a:rPr lang="en-US" sz="2400" dirty="0">
                <a:latin typeface="Cambria" pitchFamily="18" charset="0"/>
                <a:ea typeface="Calibri"/>
                <a:cs typeface="Arial"/>
              </a:rPr>
              <a:t>, and </a:t>
            </a:r>
            <a:r>
              <a:rPr lang="en-US" sz="2400" b="1" u="sng" dirty="0">
                <a:latin typeface="Cambria" pitchFamily="18" charset="0"/>
                <a:ea typeface="Calibri"/>
                <a:cs typeface="Arial"/>
              </a:rPr>
              <a:t>fever of unknown origin (FUO</a:t>
            </a:r>
            <a:r>
              <a:rPr lang="en-US" sz="2400" b="1" u="sng" dirty="0" smtClean="0">
                <a:latin typeface="Cambria" pitchFamily="18" charset="0"/>
                <a:ea typeface="Calibri"/>
                <a:cs typeface="Arial"/>
              </a:rPr>
              <a:t>).</a:t>
            </a:r>
          </a:p>
          <a:p>
            <a:pPr indent="457200">
              <a:lnSpc>
                <a:spcPct val="115000"/>
              </a:lnSpc>
              <a:spcAft>
                <a:spcPts val="1000"/>
              </a:spcAft>
            </a:pPr>
            <a:r>
              <a:rPr lang="en-US" sz="2400" dirty="0" smtClean="0">
                <a:latin typeface="Cambria" pitchFamily="18" charset="0"/>
                <a:ea typeface="Calibri"/>
                <a:cs typeface="Arial"/>
              </a:rPr>
              <a:t> </a:t>
            </a:r>
          </a:p>
          <a:p>
            <a:pPr marL="342900" indent="-342900">
              <a:lnSpc>
                <a:spcPct val="115000"/>
              </a:lnSpc>
              <a:spcAft>
                <a:spcPts val="1000"/>
              </a:spcAft>
              <a:buFont typeface="Arial" pitchFamily="34" charset="0"/>
              <a:buChar char="•"/>
            </a:pPr>
            <a:r>
              <a:rPr lang="en-US" sz="2400" b="1" u="sng" dirty="0" smtClean="0">
                <a:latin typeface="Cambria" pitchFamily="18" charset="0"/>
                <a:ea typeface="Calibri"/>
                <a:cs typeface="Arial"/>
              </a:rPr>
              <a:t>Hyperthermia </a:t>
            </a:r>
            <a:r>
              <a:rPr lang="en-US" sz="2400" dirty="0">
                <a:latin typeface="Cambria" pitchFamily="18" charset="0"/>
                <a:ea typeface="Calibri"/>
                <a:cs typeface="Arial"/>
              </a:rPr>
              <a:t>differs from fever in that the hypothalamic set point is not changed, but in situations of extreme heat exposure or excessive heat production (e.g., during strenuous </a:t>
            </a:r>
            <a:r>
              <a:rPr lang="en-US" sz="2400" dirty="0" smtClean="0">
                <a:latin typeface="Cambria" pitchFamily="18" charset="0"/>
                <a:ea typeface="Calibri"/>
                <a:cs typeface="Arial"/>
              </a:rPr>
              <a:t>exercise).</a:t>
            </a:r>
          </a:p>
          <a:p>
            <a:pPr marL="342900" indent="-342900">
              <a:lnSpc>
                <a:spcPct val="115000"/>
              </a:lnSpc>
              <a:spcAft>
                <a:spcPts val="1000"/>
              </a:spcAft>
              <a:buFont typeface="Arial" pitchFamily="34" charset="0"/>
              <a:buChar char="•"/>
            </a:pPr>
            <a:r>
              <a:rPr lang="en-US" sz="2400" b="1" u="sng" dirty="0" smtClean="0">
                <a:latin typeface="Cambria" pitchFamily="18" charset="0"/>
                <a:ea typeface="Calibri"/>
                <a:cs typeface="Arial"/>
              </a:rPr>
              <a:t>Neurogenic </a:t>
            </a:r>
            <a:r>
              <a:rPr lang="en-US" sz="2400" b="1" u="sng" dirty="0">
                <a:latin typeface="Cambria" pitchFamily="18" charset="0"/>
                <a:ea typeface="Calibri"/>
                <a:cs typeface="Arial"/>
              </a:rPr>
              <a:t>fever </a:t>
            </a:r>
            <a:r>
              <a:rPr lang="en-US" sz="2400" dirty="0">
                <a:latin typeface="Cambria" pitchFamily="18" charset="0"/>
                <a:ea typeface="Calibri"/>
                <a:cs typeface="Arial"/>
              </a:rPr>
              <a:t>is the result of damage to the hypothalamus from pathologies such as intracranial trauma, intracranial bleeding, or increased intracranial pressure. </a:t>
            </a:r>
            <a:endParaRPr lang="en-US" sz="2400" dirty="0" smtClean="0">
              <a:latin typeface="Cambria" pitchFamily="18" charset="0"/>
              <a:ea typeface="Calibri"/>
              <a:cs typeface="Arial"/>
            </a:endParaRPr>
          </a:p>
          <a:p>
            <a:pPr marL="342900" indent="-342900">
              <a:lnSpc>
                <a:spcPct val="115000"/>
              </a:lnSpc>
              <a:spcAft>
                <a:spcPts val="1000"/>
              </a:spcAft>
              <a:buFont typeface="Arial" pitchFamily="34" charset="0"/>
              <a:buChar char="•"/>
            </a:pPr>
            <a:r>
              <a:rPr lang="en-US" sz="2400" b="1" u="sng" dirty="0">
                <a:latin typeface="Cambria" pitchFamily="18" charset="0"/>
                <a:ea typeface="Calibri"/>
                <a:cs typeface="Arial"/>
              </a:rPr>
              <a:t>F</a:t>
            </a:r>
            <a:r>
              <a:rPr lang="en-US" sz="2400" b="1" u="sng" dirty="0" smtClean="0">
                <a:latin typeface="Cambria" pitchFamily="18" charset="0"/>
                <a:ea typeface="Calibri"/>
                <a:cs typeface="Arial"/>
              </a:rPr>
              <a:t>ever </a:t>
            </a:r>
            <a:r>
              <a:rPr lang="en-US" sz="2400" b="1" u="sng" dirty="0">
                <a:latin typeface="Cambria" pitchFamily="18" charset="0"/>
                <a:ea typeface="Calibri"/>
                <a:cs typeface="Arial"/>
              </a:rPr>
              <a:t>of unknown origin (</a:t>
            </a:r>
            <a:r>
              <a:rPr lang="en-US" sz="2400" b="1" u="sng" dirty="0" smtClean="0">
                <a:latin typeface="Cambria" pitchFamily="18" charset="0"/>
                <a:ea typeface="Calibri"/>
                <a:cs typeface="Arial"/>
              </a:rPr>
              <a:t>FUO):  </a:t>
            </a:r>
            <a:r>
              <a:rPr lang="en-US" sz="2400" dirty="0">
                <a:latin typeface="Cambria" pitchFamily="18" charset="0"/>
                <a:ea typeface="Calibri"/>
                <a:cs typeface="Arial"/>
              </a:rPr>
              <a:t>fever of 38.3°C or higher that lasts for 3 weeks or longer without an identified cause</a:t>
            </a:r>
            <a:r>
              <a:rPr lang="en-US" sz="2400" dirty="0" smtClean="0">
                <a:latin typeface="Cambria" pitchFamily="18" charset="0"/>
                <a:ea typeface="Calibri"/>
                <a:cs typeface="Arial"/>
              </a:rPr>
              <a:t>.</a:t>
            </a:r>
            <a:endParaRPr lang="en-US" sz="2400" dirty="0">
              <a:latin typeface="Cambria" pitchFamily="18" charset="0"/>
              <a:ea typeface="Calibri"/>
              <a:cs typeface="Arial"/>
            </a:endParaRPr>
          </a:p>
        </p:txBody>
      </p:sp>
    </p:spTree>
    <p:extLst>
      <p:ext uri="{BB962C8B-B14F-4D97-AF65-F5344CB8AC3E}">
        <p14:creationId xmlns:p14="http://schemas.microsoft.com/office/powerpoint/2010/main" val="2355555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566210" y="784656"/>
            <a:ext cx="11281585" cy="4797019"/>
          </a:xfrm>
          <a:prstGeom prst="rect">
            <a:avLst/>
          </a:prstGeom>
        </p:spPr>
        <p:txBody>
          <a:bodyPr wrap="square">
            <a:spAutoFit/>
          </a:bodyPr>
          <a:lstStyle/>
          <a:p>
            <a:pPr indent="457200" algn="ctr">
              <a:lnSpc>
                <a:spcPct val="115000"/>
              </a:lnSpc>
              <a:spcAft>
                <a:spcPts val="1000"/>
              </a:spcAft>
            </a:pPr>
            <a:r>
              <a:rPr lang="en-US" sz="3200" b="1" u="sng" dirty="0">
                <a:latin typeface="Cambria" pitchFamily="18" charset="0"/>
                <a:ea typeface="Calibri"/>
                <a:cs typeface="Arial"/>
              </a:rPr>
              <a:t>Physical Effects of </a:t>
            </a:r>
            <a:r>
              <a:rPr lang="en-US" sz="3200" b="1" u="sng" dirty="0" smtClean="0">
                <a:latin typeface="Cambria" pitchFamily="18" charset="0"/>
                <a:ea typeface="Calibri"/>
                <a:cs typeface="Arial"/>
              </a:rPr>
              <a:t>Fever</a:t>
            </a:r>
          </a:p>
          <a:p>
            <a:pPr indent="457200">
              <a:lnSpc>
                <a:spcPct val="115000"/>
              </a:lnSpc>
              <a:spcAft>
                <a:spcPts val="1000"/>
              </a:spcAft>
            </a:pPr>
            <a:r>
              <a:rPr lang="en-US" sz="3200" dirty="0" smtClean="0">
                <a:ea typeface="Calibri"/>
                <a:cs typeface="Arial"/>
              </a:rPr>
              <a:t> </a:t>
            </a:r>
            <a:r>
              <a:rPr lang="en-US" sz="2800" dirty="0" smtClean="0">
                <a:latin typeface="Cambria" pitchFamily="18" charset="0"/>
                <a:ea typeface="Calibri"/>
                <a:cs typeface="Arial"/>
              </a:rPr>
              <a:t>Patients with fever may experience:</a:t>
            </a:r>
          </a:p>
          <a:p>
            <a:pPr marL="514350" indent="-514350">
              <a:lnSpc>
                <a:spcPct val="115000"/>
              </a:lnSpc>
              <a:spcAft>
                <a:spcPts val="1000"/>
              </a:spcAft>
              <a:buFont typeface="+mj-lt"/>
              <a:buAutoNum type="arabicPeriod"/>
            </a:pPr>
            <a:r>
              <a:rPr lang="en-US" sz="2800" dirty="0" smtClean="0">
                <a:latin typeface="Cambria" pitchFamily="18" charset="0"/>
                <a:ea typeface="Calibri"/>
                <a:cs typeface="Arial"/>
              </a:rPr>
              <a:t>loss </a:t>
            </a:r>
            <a:r>
              <a:rPr lang="en-US" sz="2800" dirty="0">
                <a:latin typeface="Cambria" pitchFamily="18" charset="0"/>
                <a:ea typeface="Calibri"/>
                <a:cs typeface="Arial"/>
              </a:rPr>
              <a:t>of appetite; headache; hot, dry skin; flushed face; thirst; muscle aches; and fatigue</a:t>
            </a:r>
            <a:r>
              <a:rPr lang="en-US" sz="2800" dirty="0" smtClean="0">
                <a:latin typeface="Cambria" pitchFamily="18" charset="0"/>
                <a:ea typeface="Calibri"/>
                <a:cs typeface="Arial"/>
              </a:rPr>
              <a:t>.</a:t>
            </a:r>
          </a:p>
          <a:p>
            <a:pPr marL="514350" indent="-514350">
              <a:lnSpc>
                <a:spcPct val="115000"/>
              </a:lnSpc>
              <a:spcAft>
                <a:spcPts val="1000"/>
              </a:spcAft>
              <a:buFont typeface="+mj-lt"/>
              <a:buAutoNum type="arabicPeriod"/>
            </a:pPr>
            <a:r>
              <a:rPr lang="en-US" sz="2800" dirty="0" smtClean="0">
                <a:latin typeface="Cambria" pitchFamily="18" charset="0"/>
                <a:ea typeface="Calibri"/>
                <a:cs typeface="Arial"/>
              </a:rPr>
              <a:t> </a:t>
            </a:r>
            <a:r>
              <a:rPr lang="en-US" sz="2800" dirty="0">
                <a:latin typeface="Cambria" pitchFamily="18" charset="0"/>
                <a:ea typeface="Calibri"/>
                <a:cs typeface="Arial"/>
              </a:rPr>
              <a:t>Respirations and pulse rate increase. </a:t>
            </a:r>
            <a:endParaRPr lang="en-US" sz="2800" dirty="0" smtClean="0">
              <a:latin typeface="Cambria" pitchFamily="18" charset="0"/>
              <a:ea typeface="Calibri"/>
              <a:cs typeface="Arial"/>
            </a:endParaRPr>
          </a:p>
          <a:p>
            <a:pPr marL="514350" indent="-514350">
              <a:lnSpc>
                <a:spcPct val="115000"/>
              </a:lnSpc>
              <a:spcAft>
                <a:spcPts val="1000"/>
              </a:spcAft>
              <a:buFont typeface="+mj-lt"/>
              <a:buAutoNum type="arabicPeriod"/>
            </a:pPr>
            <a:r>
              <a:rPr lang="en-US" sz="2800" dirty="0" smtClean="0">
                <a:latin typeface="Cambria" pitchFamily="18" charset="0"/>
                <a:ea typeface="Calibri"/>
                <a:cs typeface="Arial"/>
              </a:rPr>
              <a:t>Young </a:t>
            </a:r>
            <a:r>
              <a:rPr lang="en-US" sz="2800" dirty="0">
                <a:latin typeface="Cambria" pitchFamily="18" charset="0"/>
                <a:ea typeface="Calibri"/>
                <a:cs typeface="Arial"/>
              </a:rPr>
              <a:t>children with high fevers may experience seizures and older adults may have periods of confusion and delirium</a:t>
            </a:r>
            <a:r>
              <a:rPr lang="en-US" sz="2800" dirty="0" smtClean="0">
                <a:latin typeface="Cambria" pitchFamily="18" charset="0"/>
                <a:ea typeface="Calibri"/>
                <a:cs typeface="Arial"/>
              </a:rPr>
              <a:t>.</a:t>
            </a:r>
          </a:p>
          <a:p>
            <a:pPr marL="514350" indent="-514350">
              <a:lnSpc>
                <a:spcPct val="115000"/>
              </a:lnSpc>
              <a:spcAft>
                <a:spcPts val="1000"/>
              </a:spcAft>
              <a:buFont typeface="+mj-lt"/>
              <a:buAutoNum type="arabicPeriod"/>
            </a:pPr>
            <a:r>
              <a:rPr lang="en-US" sz="2800" dirty="0" smtClean="0">
                <a:latin typeface="Cambria" pitchFamily="18" charset="0"/>
                <a:ea typeface="Calibri"/>
                <a:cs typeface="Arial"/>
              </a:rPr>
              <a:t>Fever </a:t>
            </a:r>
            <a:r>
              <a:rPr lang="en-US" sz="2800" dirty="0">
                <a:latin typeface="Cambria" pitchFamily="18" charset="0"/>
                <a:ea typeface="Calibri"/>
                <a:cs typeface="Arial"/>
              </a:rPr>
              <a:t>blisters may develop in some </a:t>
            </a:r>
            <a:r>
              <a:rPr lang="en-US" sz="2800" dirty="0" smtClean="0">
                <a:latin typeface="Cambria" pitchFamily="18" charset="0"/>
                <a:ea typeface="Calibri"/>
                <a:cs typeface="Arial"/>
              </a:rPr>
              <a:t>people.</a:t>
            </a:r>
            <a:endParaRPr lang="en-US" sz="2800" dirty="0">
              <a:latin typeface="Cambria" pitchFamily="18" charset="0"/>
              <a:ea typeface="Calibri"/>
              <a:cs typeface="Arial"/>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35555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497541" y="642593"/>
            <a:ext cx="11093824" cy="4978607"/>
          </a:xfrm>
          <a:prstGeom prst="rect">
            <a:avLst/>
          </a:prstGeom>
        </p:spPr>
        <p:txBody>
          <a:bodyPr wrap="square">
            <a:spAutoFit/>
          </a:bodyPr>
          <a:lstStyle/>
          <a:p>
            <a:pPr algn="ctr">
              <a:lnSpc>
                <a:spcPct val="115000"/>
              </a:lnSpc>
              <a:spcAft>
                <a:spcPts val="1000"/>
              </a:spcAft>
            </a:pPr>
            <a:r>
              <a:rPr lang="en-US" sz="3200" b="1" u="sng" dirty="0" smtClean="0">
                <a:latin typeface="Cambria" pitchFamily="18" charset="0"/>
                <a:ea typeface="Calibri"/>
                <a:cs typeface="Arial"/>
              </a:rPr>
              <a:t>BODY TEMPERATURE</a:t>
            </a:r>
          </a:p>
          <a:p>
            <a:pPr>
              <a:lnSpc>
                <a:spcPct val="115000"/>
              </a:lnSpc>
              <a:spcAft>
                <a:spcPts val="1000"/>
              </a:spcAft>
            </a:pPr>
            <a:r>
              <a:rPr lang="en-US" sz="3200" b="1" u="sng" dirty="0" smtClean="0">
                <a:latin typeface="Cambria" pitchFamily="18" charset="0"/>
                <a:ea typeface="Calibri"/>
                <a:cs typeface="Arial"/>
              </a:rPr>
              <a:t>Introduction</a:t>
            </a:r>
            <a:endParaRPr lang="en-US" sz="3200" b="1" u="sng" dirty="0">
              <a:latin typeface="Cambria" pitchFamily="18" charset="0"/>
              <a:ea typeface="Calibri"/>
              <a:cs typeface="Arial"/>
            </a:endParaRPr>
          </a:p>
          <a:p>
            <a:pPr>
              <a:lnSpc>
                <a:spcPct val="115000"/>
              </a:lnSpc>
              <a:spcAft>
                <a:spcPts val="1000"/>
              </a:spcAft>
            </a:pPr>
            <a:r>
              <a:rPr lang="en-US" sz="3200" dirty="0">
                <a:latin typeface="Cambria" pitchFamily="18" charset="0"/>
                <a:ea typeface="Calibri"/>
                <a:cs typeface="Arial"/>
              </a:rPr>
              <a:t> </a:t>
            </a:r>
            <a:r>
              <a:rPr lang="en-US" sz="2800" dirty="0">
                <a:latin typeface="Cambria" pitchFamily="18" charset="0"/>
                <a:ea typeface="Calibri"/>
                <a:cs typeface="Arial"/>
              </a:rPr>
              <a:t>Body temperature is the difference between the amount of heat produced by the body and the amount of heat lost to the environment measured in degrees. Heat is generated by metabolic processes in the core tissues of the body, transferred to the skin surface by the circulating blood, and then dissipated to the environment. Core body temperature (</a:t>
            </a:r>
            <a:r>
              <a:rPr lang="en-US" sz="2800" dirty="0" smtClean="0">
                <a:latin typeface="Cambria" pitchFamily="18" charset="0"/>
                <a:ea typeface="Calibri"/>
                <a:cs typeface="Arial"/>
              </a:rPr>
              <a:t>intra-cranial</a:t>
            </a:r>
            <a:r>
              <a:rPr lang="en-US" sz="2800" dirty="0">
                <a:latin typeface="Cambria" pitchFamily="18" charset="0"/>
                <a:ea typeface="Calibri"/>
                <a:cs typeface="Arial"/>
              </a:rPr>
              <a:t>, </a:t>
            </a:r>
            <a:r>
              <a:rPr lang="en-US" sz="2800" dirty="0" smtClean="0">
                <a:latin typeface="Cambria" pitchFamily="18" charset="0"/>
                <a:ea typeface="Calibri"/>
                <a:cs typeface="Arial"/>
              </a:rPr>
              <a:t>intra-thoracic</a:t>
            </a:r>
            <a:r>
              <a:rPr lang="en-US" sz="2800" dirty="0">
                <a:latin typeface="Cambria" pitchFamily="18" charset="0"/>
                <a:ea typeface="Calibri"/>
                <a:cs typeface="Arial"/>
              </a:rPr>
              <a:t>, and intra-abdominal) is higher than surface body temperature. </a:t>
            </a:r>
          </a:p>
        </p:txBody>
      </p:sp>
    </p:spTree>
    <p:extLst>
      <p:ext uri="{BB962C8B-B14F-4D97-AF65-F5344CB8AC3E}">
        <p14:creationId xmlns:p14="http://schemas.microsoft.com/office/powerpoint/2010/main" val="1895833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aphicFrame>
        <p:nvGraphicFramePr>
          <p:cNvPr id="5" name="جدول 4"/>
          <p:cNvGraphicFramePr>
            <a:graphicFrameLocks noGrp="1"/>
          </p:cNvGraphicFramePr>
          <p:nvPr>
            <p:extLst>
              <p:ext uri="{D42A27DB-BD31-4B8C-83A1-F6EECF244321}">
                <p14:modId xmlns:p14="http://schemas.microsoft.com/office/powerpoint/2010/main" val="2712467041"/>
              </p:ext>
            </p:extLst>
          </p:nvPr>
        </p:nvGraphicFramePr>
        <p:xfrm>
          <a:off x="165598" y="697791"/>
          <a:ext cx="11793070" cy="5264663"/>
        </p:xfrm>
        <a:graphic>
          <a:graphicData uri="http://schemas.openxmlformats.org/drawingml/2006/table">
            <a:tbl>
              <a:tblPr firstRow="1" firstCol="1" bandRow="1">
                <a:tableStyleId>{C083E6E3-FA7D-4D7B-A595-EF9225AFEA82}</a:tableStyleId>
              </a:tblPr>
              <a:tblGrid>
                <a:gridCol w="11793070"/>
              </a:tblGrid>
              <a:tr h="311715">
                <a:tc>
                  <a:txBody>
                    <a:bodyPr/>
                    <a:lstStyle/>
                    <a:p>
                      <a:pPr algn="ctr" rtl="0">
                        <a:lnSpc>
                          <a:spcPct val="115000"/>
                        </a:lnSpc>
                        <a:spcAft>
                          <a:spcPts val="1575"/>
                        </a:spcAft>
                      </a:pPr>
                      <a:r>
                        <a:rPr lang="en-US" sz="2400" u="sng" dirty="0" smtClean="0">
                          <a:effectLst/>
                          <a:latin typeface="Cambria" pitchFamily="18" charset="0"/>
                        </a:rPr>
                        <a:t>Nursing Interventions for Hyperthermia</a:t>
                      </a:r>
                    </a:p>
                    <a:p>
                      <a:pPr algn="ctr" rtl="0">
                        <a:lnSpc>
                          <a:spcPct val="115000"/>
                        </a:lnSpc>
                        <a:spcAft>
                          <a:spcPts val="1575"/>
                        </a:spcAft>
                      </a:pPr>
                      <a:endParaRPr lang="en-US" sz="2000" b="1" u="sng" dirty="0">
                        <a:effectLst/>
                        <a:latin typeface="Cambria" pitchFamily="18" charset="0"/>
                        <a:ea typeface="Calibri"/>
                        <a:cs typeface="Arial"/>
                      </a:endParaRPr>
                    </a:p>
                  </a:txBody>
                  <a:tcPr marL="9506" marR="9506" marT="76046" marB="76046" anchor="ctr"/>
                </a:tc>
              </a:tr>
              <a:tr h="507081">
                <a:tc>
                  <a:txBody>
                    <a:bodyPr/>
                    <a:lstStyle/>
                    <a:p>
                      <a:pPr marL="457200" indent="-457200" algn="l" rtl="0">
                        <a:lnSpc>
                          <a:spcPct val="115000"/>
                        </a:lnSpc>
                        <a:spcAft>
                          <a:spcPts val="1575"/>
                        </a:spcAft>
                        <a:buFont typeface="Arial" pitchFamily="34" charset="0"/>
                        <a:buChar char="•"/>
                      </a:pPr>
                      <a:r>
                        <a:rPr lang="en-US" sz="2400" dirty="0">
                          <a:effectLst/>
                          <a:latin typeface="Cambria" pitchFamily="18" charset="0"/>
                        </a:rPr>
                        <a:t>Adjust and monitor environmental factors like room temperature and bed linens as indicated.</a:t>
                      </a:r>
                      <a:endParaRPr lang="en-US" sz="2000" b="1" dirty="0">
                        <a:effectLst/>
                        <a:latin typeface="Cambria" pitchFamily="18" charset="0"/>
                        <a:ea typeface="Calibri"/>
                        <a:cs typeface="Arial"/>
                      </a:endParaRPr>
                    </a:p>
                  </a:txBody>
                  <a:tcPr marL="76046" marR="76046" marT="19011" marB="19011" anchor="ctr"/>
                </a:tc>
              </a:tr>
              <a:tr h="252549">
                <a:tc>
                  <a:txBody>
                    <a:bodyPr/>
                    <a:lstStyle/>
                    <a:p>
                      <a:pPr marL="457200" indent="-457200" algn="l" rtl="0">
                        <a:lnSpc>
                          <a:spcPct val="115000"/>
                        </a:lnSpc>
                        <a:spcAft>
                          <a:spcPts val="1575"/>
                        </a:spcAft>
                        <a:buFont typeface="Arial" pitchFamily="34" charset="0"/>
                        <a:buChar char="•"/>
                      </a:pPr>
                      <a:r>
                        <a:rPr lang="en-US" sz="2400" dirty="0">
                          <a:effectLst/>
                          <a:latin typeface="Cambria" pitchFamily="18" charset="0"/>
                        </a:rPr>
                        <a:t>Eliminate excess clothing and covers.</a:t>
                      </a:r>
                      <a:endParaRPr lang="en-US" sz="2000" b="1" dirty="0">
                        <a:effectLst/>
                        <a:latin typeface="Cambria" pitchFamily="18" charset="0"/>
                        <a:ea typeface="Calibri"/>
                        <a:cs typeface="Arial"/>
                      </a:endParaRPr>
                    </a:p>
                  </a:txBody>
                  <a:tcPr marL="76046" marR="76046" marT="19011" marB="19011" anchor="ctr"/>
                </a:tc>
              </a:tr>
              <a:tr h="252549">
                <a:tc>
                  <a:txBody>
                    <a:bodyPr/>
                    <a:lstStyle/>
                    <a:p>
                      <a:pPr marL="457200" indent="-457200" algn="l" rtl="0">
                        <a:lnSpc>
                          <a:spcPct val="115000"/>
                        </a:lnSpc>
                        <a:spcAft>
                          <a:spcPts val="1575"/>
                        </a:spcAft>
                        <a:buFont typeface="Arial" pitchFamily="34" charset="0"/>
                        <a:buChar char="•"/>
                      </a:pPr>
                      <a:r>
                        <a:rPr lang="en-US" sz="2400" dirty="0">
                          <a:effectLst/>
                          <a:latin typeface="Cambria" pitchFamily="18" charset="0"/>
                        </a:rPr>
                        <a:t>Give antipyretic medications as prescribed.</a:t>
                      </a:r>
                      <a:endParaRPr lang="en-US" sz="2000" b="1" dirty="0">
                        <a:effectLst/>
                        <a:latin typeface="Cambria" pitchFamily="18" charset="0"/>
                        <a:ea typeface="Calibri"/>
                        <a:cs typeface="Arial"/>
                      </a:endParaRPr>
                    </a:p>
                  </a:txBody>
                  <a:tcPr marL="76046" marR="76046" marT="19011" marB="19011" anchor="ctr"/>
                </a:tc>
              </a:tr>
              <a:tr h="252549">
                <a:tc>
                  <a:txBody>
                    <a:bodyPr/>
                    <a:lstStyle/>
                    <a:p>
                      <a:pPr marL="457200" indent="-457200" algn="l" rtl="0">
                        <a:lnSpc>
                          <a:spcPct val="115000"/>
                        </a:lnSpc>
                        <a:spcAft>
                          <a:spcPts val="1575"/>
                        </a:spcAft>
                        <a:buFont typeface="Arial" pitchFamily="34" charset="0"/>
                        <a:buChar char="•"/>
                      </a:pPr>
                      <a:r>
                        <a:rPr lang="en-US" sz="2400" dirty="0">
                          <a:effectLst/>
                          <a:latin typeface="Cambria" pitchFamily="18" charset="0"/>
                        </a:rPr>
                        <a:t>Ready oxygen therapy for extreme cases.</a:t>
                      </a:r>
                      <a:endParaRPr lang="en-US" sz="2000" b="1" dirty="0">
                        <a:effectLst/>
                        <a:latin typeface="Cambria" pitchFamily="18" charset="0"/>
                        <a:ea typeface="Calibri"/>
                        <a:cs typeface="Arial"/>
                      </a:endParaRPr>
                    </a:p>
                  </a:txBody>
                  <a:tcPr marL="76046" marR="76046" marT="19011" marB="19011" anchor="ctr"/>
                </a:tc>
              </a:tr>
              <a:tr h="507081">
                <a:tc>
                  <a:txBody>
                    <a:bodyPr/>
                    <a:lstStyle/>
                    <a:p>
                      <a:pPr marL="457200" indent="-457200" algn="l" rtl="0">
                        <a:lnSpc>
                          <a:spcPct val="115000"/>
                        </a:lnSpc>
                        <a:spcAft>
                          <a:spcPts val="0"/>
                        </a:spcAft>
                        <a:buFont typeface="Arial" pitchFamily="34" charset="0"/>
                        <a:buChar char="•"/>
                      </a:pPr>
                      <a:r>
                        <a:rPr lang="en-US" sz="2400" dirty="0">
                          <a:effectLst/>
                          <a:latin typeface="Cambria" pitchFamily="18" charset="0"/>
                        </a:rPr>
                        <a:t>Modify cooling measures based on the patient’s physical response.</a:t>
                      </a:r>
                      <a:endParaRPr lang="en-US" sz="2000" b="1" dirty="0">
                        <a:effectLst/>
                        <a:latin typeface="Cambria" pitchFamily="18" charset="0"/>
                        <a:ea typeface="Calibri"/>
                        <a:cs typeface="Arial"/>
                      </a:endParaRPr>
                    </a:p>
                  </a:txBody>
                  <a:tcPr marL="76046" marR="76046" marT="19011" marB="19011" anchor="ctr"/>
                </a:tc>
              </a:tr>
              <a:tr h="252549">
                <a:tc>
                  <a:txBody>
                    <a:bodyPr/>
                    <a:lstStyle/>
                    <a:p>
                      <a:pPr marL="457200" indent="-457200" algn="l" rtl="0">
                        <a:lnSpc>
                          <a:spcPct val="115000"/>
                        </a:lnSpc>
                        <a:spcAft>
                          <a:spcPts val="0"/>
                        </a:spcAft>
                        <a:buFont typeface="Arial" pitchFamily="34" charset="0"/>
                        <a:buChar char="•"/>
                      </a:pPr>
                      <a:r>
                        <a:rPr lang="en-US" sz="2400" dirty="0">
                          <a:effectLst/>
                          <a:latin typeface="Cambria" pitchFamily="18" charset="0"/>
                        </a:rPr>
                        <a:t>Raise the side rails at all times.</a:t>
                      </a:r>
                      <a:endParaRPr lang="en-US" sz="2000" b="1" dirty="0">
                        <a:effectLst/>
                        <a:latin typeface="Cambria" pitchFamily="18" charset="0"/>
                        <a:ea typeface="Calibri"/>
                        <a:cs typeface="Arial"/>
                      </a:endParaRPr>
                    </a:p>
                  </a:txBody>
                  <a:tcPr marL="76046" marR="76046" marT="19011" marB="19011" anchor="ctr"/>
                </a:tc>
              </a:tr>
              <a:tr h="252549">
                <a:tc>
                  <a:txBody>
                    <a:bodyPr/>
                    <a:lstStyle/>
                    <a:p>
                      <a:pPr marL="457200" indent="-457200" algn="l" rtl="0">
                        <a:lnSpc>
                          <a:spcPct val="115000"/>
                        </a:lnSpc>
                        <a:spcAft>
                          <a:spcPts val="0"/>
                        </a:spcAft>
                        <a:buFont typeface="Arial" pitchFamily="34" charset="0"/>
                        <a:buChar char="•"/>
                      </a:pPr>
                      <a:r>
                        <a:rPr lang="en-US" sz="2400" dirty="0">
                          <a:effectLst/>
                          <a:latin typeface="Cambria" pitchFamily="18" charset="0"/>
                        </a:rPr>
                        <a:t>Start intravenous normal saline solutions </a:t>
                      </a:r>
                      <a:r>
                        <a:rPr lang="en-US" sz="2400" dirty="0" smtClean="0">
                          <a:effectLst/>
                          <a:latin typeface="Cambria" pitchFamily="18" charset="0"/>
                        </a:rPr>
                        <a:t> </a:t>
                      </a:r>
                      <a:r>
                        <a:rPr lang="en-US" sz="2400" dirty="0">
                          <a:effectLst/>
                          <a:latin typeface="Cambria" pitchFamily="18" charset="0"/>
                        </a:rPr>
                        <a:t>as indicated.</a:t>
                      </a:r>
                      <a:endParaRPr lang="en-US" sz="2000" b="1" dirty="0">
                        <a:effectLst/>
                        <a:latin typeface="Cambria" pitchFamily="18" charset="0"/>
                        <a:ea typeface="Calibri"/>
                        <a:cs typeface="Arial"/>
                      </a:endParaRPr>
                    </a:p>
                  </a:txBody>
                  <a:tcPr marL="76046" marR="76046" marT="19011" marB="19011" anchor="ctr"/>
                </a:tc>
              </a:tr>
              <a:tr h="252549">
                <a:tc>
                  <a:txBody>
                    <a:bodyPr/>
                    <a:lstStyle/>
                    <a:p>
                      <a:pPr marL="457200" indent="-457200" algn="l" rtl="0">
                        <a:lnSpc>
                          <a:spcPct val="115000"/>
                        </a:lnSpc>
                        <a:spcAft>
                          <a:spcPts val="0"/>
                        </a:spcAft>
                        <a:buFont typeface="Arial" pitchFamily="34" charset="0"/>
                        <a:buChar char="•"/>
                      </a:pPr>
                      <a:r>
                        <a:rPr lang="en-US" sz="2400" dirty="0">
                          <a:effectLst/>
                          <a:latin typeface="Cambria" pitchFamily="18" charset="0"/>
                        </a:rPr>
                        <a:t>Provide high caloric diet or as indicated by the physician.</a:t>
                      </a:r>
                      <a:endParaRPr lang="en-US" sz="2000" b="1" dirty="0">
                        <a:effectLst/>
                        <a:latin typeface="Cambria" pitchFamily="18" charset="0"/>
                        <a:ea typeface="Calibri"/>
                        <a:cs typeface="Arial"/>
                      </a:endParaRPr>
                    </a:p>
                  </a:txBody>
                  <a:tcPr marL="76046" marR="76046" marT="19011" marB="19011" anchor="ctr"/>
                </a:tc>
              </a:tr>
            </a:tbl>
          </a:graphicData>
        </a:graphic>
      </p:graphicFrame>
    </p:spTree>
    <p:extLst>
      <p:ext uri="{BB962C8B-B14F-4D97-AF65-F5344CB8AC3E}">
        <p14:creationId xmlns:p14="http://schemas.microsoft.com/office/powerpoint/2010/main" val="2355555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642968" y="1109666"/>
            <a:ext cx="10838329" cy="4060150"/>
          </a:xfrm>
          <a:prstGeom prst="rect">
            <a:avLst/>
          </a:prstGeom>
        </p:spPr>
        <p:txBody>
          <a:bodyPr wrap="square">
            <a:spAutoFit/>
          </a:bodyPr>
          <a:lstStyle/>
          <a:p>
            <a:pPr indent="457200" algn="ctr">
              <a:lnSpc>
                <a:spcPct val="115000"/>
              </a:lnSpc>
              <a:spcAft>
                <a:spcPts val="1000"/>
              </a:spcAft>
            </a:pPr>
            <a:r>
              <a:rPr lang="en-US" sz="2400" b="1" u="sng" dirty="0" smtClean="0">
                <a:latin typeface="Cambria" pitchFamily="18" charset="0"/>
                <a:ea typeface="Calibri"/>
                <a:cs typeface="Arial"/>
              </a:rPr>
              <a:t>Decreased </a:t>
            </a:r>
            <a:r>
              <a:rPr lang="en-US" sz="2400" b="1" u="sng" dirty="0">
                <a:latin typeface="Cambria" pitchFamily="18" charset="0"/>
                <a:ea typeface="Calibri"/>
                <a:cs typeface="Arial"/>
              </a:rPr>
              <a:t>Body </a:t>
            </a:r>
            <a:r>
              <a:rPr lang="en-US" sz="2400" b="1" u="sng" dirty="0" smtClean="0">
                <a:latin typeface="Cambria" pitchFamily="18" charset="0"/>
                <a:ea typeface="Calibri"/>
                <a:cs typeface="Arial"/>
              </a:rPr>
              <a:t>Temperature</a:t>
            </a:r>
          </a:p>
          <a:p>
            <a:pPr indent="457200">
              <a:lnSpc>
                <a:spcPct val="115000"/>
              </a:lnSpc>
              <a:spcAft>
                <a:spcPts val="1000"/>
              </a:spcAft>
            </a:pPr>
            <a:r>
              <a:rPr lang="en-US" dirty="0" smtClean="0">
                <a:latin typeface="Cambria" pitchFamily="18" charset="0"/>
                <a:ea typeface="Calibri"/>
                <a:cs typeface="Arial"/>
              </a:rPr>
              <a:t> </a:t>
            </a:r>
            <a:r>
              <a:rPr lang="en-US" sz="2400" b="1" u="sng" dirty="0" smtClean="0">
                <a:latin typeface="Cambria" pitchFamily="18" charset="0"/>
                <a:ea typeface="Calibri"/>
                <a:cs typeface="Arial"/>
              </a:rPr>
              <a:t>Hypothermia:</a:t>
            </a:r>
            <a:r>
              <a:rPr lang="en-US" sz="2400" dirty="0" smtClean="0">
                <a:latin typeface="Cambria" pitchFamily="18" charset="0"/>
                <a:ea typeface="Calibri"/>
                <a:cs typeface="Arial"/>
              </a:rPr>
              <a:t> </a:t>
            </a:r>
            <a:r>
              <a:rPr lang="en-US" sz="2400" dirty="0">
                <a:latin typeface="Cambria" pitchFamily="18" charset="0"/>
                <a:ea typeface="Calibri"/>
                <a:cs typeface="Arial"/>
              </a:rPr>
              <a:t>is a body temperature below the lower limit of normal. Hypothermia occurs </a:t>
            </a:r>
            <a:r>
              <a:rPr lang="en-US" sz="2400" dirty="0" smtClean="0">
                <a:latin typeface="Cambria" pitchFamily="18" charset="0"/>
                <a:ea typeface="Calibri"/>
                <a:cs typeface="Arial"/>
              </a:rPr>
              <a:t>by </a:t>
            </a:r>
            <a:r>
              <a:rPr lang="en-US" sz="2400" dirty="0">
                <a:latin typeface="Cambria" pitchFamily="18" charset="0"/>
                <a:ea typeface="Calibri"/>
                <a:cs typeface="Arial"/>
              </a:rPr>
              <a:t>unprotected exposure to cold environments. Chronic conditions—such as alcoholism, malnutrition, and hypothyroidism—increase the risk of hypothermia. Death may occur when body temperature falls below 35°C but survival has been reported in isolated cases (such as in drowning in very cold water or burial in snow).</a:t>
            </a:r>
          </a:p>
          <a:p>
            <a:pPr indent="457200">
              <a:lnSpc>
                <a:spcPct val="115000"/>
              </a:lnSpc>
              <a:spcAft>
                <a:spcPts val="1000"/>
              </a:spcAft>
            </a:pPr>
            <a:endParaRPr lang="en-US" dirty="0">
              <a:latin typeface="Cambria" pitchFamily="18" charset="0"/>
              <a:ea typeface="Calibri"/>
              <a:cs typeface="Arial"/>
            </a:endParaRPr>
          </a:p>
          <a:p>
            <a:pPr indent="457200">
              <a:lnSpc>
                <a:spcPct val="115000"/>
              </a:lnSpc>
              <a:spcAft>
                <a:spcPts val="1000"/>
              </a:spcAft>
            </a:pPr>
            <a:endParaRPr lang="en-US" dirty="0">
              <a:latin typeface="Cambria" pitchFamily="18" charset="0"/>
              <a:ea typeface="Calibri"/>
              <a:cs typeface="Arial"/>
            </a:endParaRPr>
          </a:p>
        </p:txBody>
      </p:sp>
    </p:spTree>
    <p:extLst>
      <p:ext uri="{BB962C8B-B14F-4D97-AF65-F5344CB8AC3E}">
        <p14:creationId xmlns:p14="http://schemas.microsoft.com/office/powerpoint/2010/main" val="2355555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847165" y="579855"/>
            <a:ext cx="9789459" cy="5533823"/>
          </a:xfrm>
          <a:prstGeom prst="rect">
            <a:avLst/>
          </a:prstGeom>
        </p:spPr>
        <p:txBody>
          <a:bodyPr wrap="square">
            <a:spAutoFit/>
          </a:bodyPr>
          <a:lstStyle/>
          <a:p>
            <a:pPr indent="457200" algn="ctr">
              <a:lnSpc>
                <a:spcPct val="115000"/>
              </a:lnSpc>
              <a:spcAft>
                <a:spcPts val="1000"/>
              </a:spcAft>
            </a:pPr>
            <a:r>
              <a:rPr lang="en-US" sz="2400" b="1" u="sng" dirty="0">
                <a:latin typeface="Cambria" pitchFamily="18" charset="0"/>
                <a:ea typeface="Calibri"/>
                <a:cs typeface="Arial"/>
              </a:rPr>
              <a:t>Physical Effects of Hypothermia </a:t>
            </a:r>
            <a:endParaRPr lang="en-US" sz="2400" b="1" u="sng" dirty="0" smtClean="0">
              <a:latin typeface="Cambria" pitchFamily="18" charset="0"/>
              <a:ea typeface="Calibri"/>
              <a:cs typeface="Arial"/>
            </a:endParaRPr>
          </a:p>
          <a:p>
            <a:pPr marL="457200" indent="-457200">
              <a:lnSpc>
                <a:spcPct val="115000"/>
              </a:lnSpc>
              <a:spcAft>
                <a:spcPts val="1000"/>
              </a:spcAft>
              <a:buFont typeface="+mj-lt"/>
              <a:buAutoNum type="arabicPeriod"/>
            </a:pPr>
            <a:r>
              <a:rPr lang="en-US" sz="2400" dirty="0" smtClean="0">
                <a:latin typeface="Cambria" pitchFamily="18" charset="0"/>
                <a:ea typeface="Calibri"/>
                <a:cs typeface="Arial"/>
              </a:rPr>
              <a:t>Patients </a:t>
            </a:r>
            <a:r>
              <a:rPr lang="en-US" sz="2400" dirty="0">
                <a:latin typeface="Cambria" pitchFamily="18" charset="0"/>
                <a:ea typeface="Calibri"/>
                <a:cs typeface="Arial"/>
              </a:rPr>
              <a:t>with hypothermia may experience poor coordination, slurred speech, poor judgment, amnesia, hallucinations, and stupor. </a:t>
            </a:r>
            <a:endParaRPr lang="en-US" sz="2400" dirty="0" smtClean="0">
              <a:latin typeface="Cambria" pitchFamily="18" charset="0"/>
              <a:ea typeface="Calibri"/>
              <a:cs typeface="Arial"/>
            </a:endParaRPr>
          </a:p>
          <a:p>
            <a:pPr marL="457200" indent="-457200">
              <a:lnSpc>
                <a:spcPct val="115000"/>
              </a:lnSpc>
              <a:spcAft>
                <a:spcPts val="1000"/>
              </a:spcAft>
              <a:buFont typeface="+mj-lt"/>
              <a:buAutoNum type="arabicPeriod"/>
            </a:pPr>
            <a:r>
              <a:rPr lang="en-US" sz="2400" dirty="0" smtClean="0">
                <a:latin typeface="Cambria" pitchFamily="18" charset="0"/>
                <a:ea typeface="Calibri"/>
                <a:cs typeface="Arial"/>
              </a:rPr>
              <a:t>Respirations </a:t>
            </a:r>
            <a:r>
              <a:rPr lang="en-US" sz="2400" dirty="0">
                <a:latin typeface="Cambria" pitchFamily="18" charset="0"/>
                <a:ea typeface="Calibri"/>
                <a:cs typeface="Arial"/>
              </a:rPr>
              <a:t>increase, and the pulse becomes weak and irregular, with lowering blood pressure</a:t>
            </a:r>
            <a:r>
              <a:rPr lang="en-US" sz="2400" dirty="0" smtClean="0">
                <a:latin typeface="Cambria" pitchFamily="18" charset="0"/>
                <a:ea typeface="Calibri"/>
                <a:cs typeface="Arial"/>
              </a:rPr>
              <a:t>.</a:t>
            </a:r>
          </a:p>
          <a:p>
            <a:pPr indent="457200" algn="ctr">
              <a:lnSpc>
                <a:spcPct val="115000"/>
              </a:lnSpc>
              <a:spcAft>
                <a:spcPts val="1000"/>
              </a:spcAft>
            </a:pPr>
            <a:r>
              <a:rPr lang="en-US" sz="2400" b="1" u="sng" dirty="0" smtClean="0">
                <a:latin typeface="Cambria" pitchFamily="18" charset="0"/>
                <a:ea typeface="Calibri"/>
                <a:cs typeface="Arial"/>
              </a:rPr>
              <a:t> </a:t>
            </a:r>
            <a:r>
              <a:rPr lang="en-US" sz="2400" b="1" u="sng" dirty="0">
                <a:latin typeface="Cambria" pitchFamily="18" charset="0"/>
                <a:ea typeface="Calibri"/>
                <a:cs typeface="Arial"/>
              </a:rPr>
              <a:t>Treatment of Hypothermia </a:t>
            </a:r>
            <a:endParaRPr lang="en-US" sz="2400" b="1" u="sng" dirty="0" smtClean="0">
              <a:latin typeface="Cambria" pitchFamily="18" charset="0"/>
              <a:ea typeface="Calibri"/>
              <a:cs typeface="Arial"/>
            </a:endParaRPr>
          </a:p>
          <a:p>
            <a:pPr indent="457200">
              <a:lnSpc>
                <a:spcPct val="115000"/>
              </a:lnSpc>
              <a:spcAft>
                <a:spcPts val="1000"/>
              </a:spcAft>
            </a:pPr>
            <a:r>
              <a:rPr lang="en-US" sz="2400" dirty="0" smtClean="0">
                <a:latin typeface="Cambria" pitchFamily="18" charset="0"/>
                <a:ea typeface="Calibri"/>
                <a:cs typeface="Arial"/>
              </a:rPr>
              <a:t>Treatment </a:t>
            </a:r>
            <a:r>
              <a:rPr lang="en-US" sz="2400" dirty="0">
                <a:latin typeface="Cambria" pitchFamily="18" charset="0"/>
                <a:ea typeface="Calibri"/>
                <a:cs typeface="Arial"/>
              </a:rPr>
              <a:t>of hypothermia includes rewarming the patient. </a:t>
            </a:r>
            <a:endParaRPr lang="en-US" sz="2400" dirty="0" smtClean="0">
              <a:latin typeface="Cambria" pitchFamily="18" charset="0"/>
              <a:ea typeface="Calibri"/>
              <a:cs typeface="Arial"/>
            </a:endParaRPr>
          </a:p>
          <a:p>
            <a:pPr indent="457200">
              <a:lnSpc>
                <a:spcPct val="115000"/>
              </a:lnSpc>
              <a:spcAft>
                <a:spcPts val="1000"/>
              </a:spcAft>
            </a:pPr>
            <a:r>
              <a:rPr lang="en-US" sz="2400" dirty="0" smtClean="0">
                <a:latin typeface="Cambria" pitchFamily="18" charset="0"/>
                <a:ea typeface="Calibri"/>
                <a:cs typeface="Arial"/>
              </a:rPr>
              <a:t>Rewarming </a:t>
            </a:r>
            <a:r>
              <a:rPr lang="en-US" sz="2400" dirty="0">
                <a:latin typeface="Cambria" pitchFamily="18" charset="0"/>
                <a:ea typeface="Calibri"/>
                <a:cs typeface="Arial"/>
              </a:rPr>
              <a:t>can be accomplished by covering with additional clothing and blankets, the use of heating blankets and pads, and radiant warmers</a:t>
            </a:r>
            <a:r>
              <a:rPr lang="en-US" sz="2400" dirty="0" smtClean="0">
                <a:latin typeface="Cambria" pitchFamily="18" charset="0"/>
                <a:ea typeface="Calibri"/>
                <a:cs typeface="Arial"/>
              </a:rPr>
              <a:t>.</a:t>
            </a:r>
          </a:p>
          <a:p>
            <a:pPr indent="457200">
              <a:lnSpc>
                <a:spcPct val="115000"/>
              </a:lnSpc>
              <a:spcAft>
                <a:spcPts val="1000"/>
              </a:spcAft>
            </a:pPr>
            <a:r>
              <a:rPr lang="en-US" sz="2400" dirty="0" smtClean="0">
                <a:latin typeface="Cambria" pitchFamily="18" charset="0"/>
                <a:ea typeface="Calibri"/>
                <a:cs typeface="Arial"/>
              </a:rPr>
              <a:t> </a:t>
            </a:r>
            <a:r>
              <a:rPr lang="en-US" sz="2400" dirty="0">
                <a:latin typeface="Cambria" pitchFamily="18" charset="0"/>
                <a:ea typeface="Calibri"/>
                <a:cs typeface="Arial"/>
              </a:rPr>
              <a:t>Warm fluids are administered either orally or through the intravenous route.</a:t>
            </a:r>
          </a:p>
        </p:txBody>
      </p:sp>
    </p:spTree>
    <p:extLst>
      <p:ext uri="{BB962C8B-B14F-4D97-AF65-F5344CB8AC3E}">
        <p14:creationId xmlns:p14="http://schemas.microsoft.com/office/powerpoint/2010/main" val="2355555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مستطيل 4"/>
          <p:cNvSpPr/>
          <p:nvPr/>
        </p:nvSpPr>
        <p:spPr>
          <a:xfrm>
            <a:off x="276472" y="690710"/>
            <a:ext cx="11542995" cy="4585871"/>
          </a:xfrm>
          <a:prstGeom prst="rect">
            <a:avLst/>
          </a:prstGeom>
        </p:spPr>
        <p:txBody>
          <a:bodyPr wrap="square">
            <a:spAutoFit/>
          </a:bodyPr>
          <a:lstStyle/>
          <a:p>
            <a:endParaRPr lang="en-US" dirty="0"/>
          </a:p>
          <a:p>
            <a:pPr algn="ctr"/>
            <a:r>
              <a:rPr lang="en-US" sz="3200" b="1" u="sng" dirty="0" smtClean="0">
                <a:latin typeface="Cambria" pitchFamily="18" charset="0"/>
              </a:rPr>
              <a:t>Nursing Intervention for Hypothermia</a:t>
            </a:r>
          </a:p>
          <a:p>
            <a:pPr algn="ctr"/>
            <a:endParaRPr lang="en-US" sz="3200" b="1" u="sng" dirty="0"/>
          </a:p>
          <a:p>
            <a:pPr marL="342900" indent="-342900">
              <a:buFont typeface="+mj-lt"/>
              <a:buAutoNum type="arabicPeriod"/>
            </a:pPr>
            <a:r>
              <a:rPr lang="en-US" sz="2400" dirty="0">
                <a:latin typeface="Cambria" pitchFamily="18" charset="0"/>
              </a:rPr>
              <a:t>Note and monitor patient’s temperature.</a:t>
            </a:r>
          </a:p>
          <a:p>
            <a:pPr marL="342900" indent="-342900">
              <a:buFont typeface="+mj-lt"/>
              <a:buAutoNum type="arabicPeriod"/>
            </a:pPr>
            <a:r>
              <a:rPr lang="en-US" sz="2400" dirty="0">
                <a:latin typeface="Cambria" pitchFamily="18" charset="0"/>
              </a:rPr>
              <a:t>Monitor the patient’s HR, heart rhythm, and BP</a:t>
            </a:r>
            <a:r>
              <a:rPr lang="en-US" sz="2400" dirty="0" smtClean="0">
                <a:latin typeface="Cambria" pitchFamily="18" charset="0"/>
              </a:rPr>
              <a:t>.</a:t>
            </a:r>
            <a:endParaRPr lang="en-US" sz="2400" dirty="0">
              <a:latin typeface="Cambria" pitchFamily="18" charset="0"/>
            </a:endParaRPr>
          </a:p>
          <a:p>
            <a:pPr marL="342900" indent="-342900">
              <a:buFont typeface="+mj-lt"/>
              <a:buAutoNum type="arabicPeriod"/>
            </a:pPr>
            <a:r>
              <a:rPr lang="en-US" sz="2400" dirty="0">
                <a:latin typeface="Cambria" pitchFamily="18" charset="0"/>
              </a:rPr>
              <a:t>Evaluate the patient’s nutrition and weight</a:t>
            </a:r>
            <a:r>
              <a:rPr lang="en-US" sz="2400" dirty="0" smtClean="0">
                <a:latin typeface="Cambria" pitchFamily="18" charset="0"/>
              </a:rPr>
              <a:t>.</a:t>
            </a:r>
            <a:endParaRPr lang="en-US" sz="2400" dirty="0">
              <a:latin typeface="Cambria" pitchFamily="18" charset="0"/>
            </a:endParaRPr>
          </a:p>
          <a:p>
            <a:pPr marL="342900" indent="-342900">
              <a:buFont typeface="+mj-lt"/>
              <a:buAutoNum type="arabicPeriod"/>
            </a:pPr>
            <a:r>
              <a:rPr lang="en-US" sz="2400" dirty="0">
                <a:latin typeface="Cambria" pitchFamily="18" charset="0"/>
              </a:rPr>
              <a:t>Monitor fluid intake and urine output </a:t>
            </a:r>
          </a:p>
          <a:p>
            <a:pPr marL="342900" indent="-342900">
              <a:buFont typeface="+mj-lt"/>
              <a:buAutoNum type="arabicPeriod"/>
            </a:pPr>
            <a:r>
              <a:rPr lang="en-US" sz="2400" dirty="0">
                <a:latin typeface="Cambria" pitchFamily="18" charset="0"/>
              </a:rPr>
              <a:t>Check for electrolytes, arterial blood gases, and oxygen saturation by pulse </a:t>
            </a:r>
            <a:r>
              <a:rPr lang="en-US" sz="2400" dirty="0" err="1">
                <a:latin typeface="Cambria" pitchFamily="18" charset="0"/>
              </a:rPr>
              <a:t>oximetry</a:t>
            </a:r>
            <a:r>
              <a:rPr lang="en-US" sz="2400" dirty="0">
                <a:latin typeface="Cambria" pitchFamily="18" charset="0"/>
              </a:rPr>
              <a:t>.</a:t>
            </a:r>
          </a:p>
          <a:p>
            <a:pPr marL="342900" indent="-342900">
              <a:buFont typeface="+mj-lt"/>
              <a:buAutoNum type="arabicPeriod"/>
            </a:pPr>
            <a:r>
              <a:rPr lang="en-US" sz="2400" dirty="0">
                <a:latin typeface="Cambria" pitchFamily="18" charset="0"/>
              </a:rPr>
              <a:t>Evaluate for the presence of frostbite, if the patient has had prolonged exposure to a cold environment</a:t>
            </a:r>
            <a:r>
              <a:rPr lang="en-US" sz="2400" dirty="0" smtClean="0">
                <a:latin typeface="Cambria" pitchFamily="18" charset="0"/>
              </a:rPr>
              <a:t>.</a:t>
            </a:r>
            <a:endParaRPr lang="en-US" sz="2400" dirty="0">
              <a:latin typeface="Cambria" pitchFamily="18" charset="0"/>
            </a:endParaRPr>
          </a:p>
          <a:p>
            <a:pPr marL="342900" indent="-342900">
              <a:buFont typeface="+mj-lt"/>
              <a:buAutoNum type="arabicPeriod"/>
            </a:pPr>
            <a:r>
              <a:rPr lang="en-US" sz="2400" dirty="0">
                <a:latin typeface="Cambria" pitchFamily="18" charset="0"/>
              </a:rPr>
              <a:t>Assess the patient’s typical pattern of urination and occurrence of incontinence.</a:t>
            </a:r>
          </a:p>
          <a:p>
            <a:endParaRPr lang="en-US" dirty="0"/>
          </a:p>
        </p:txBody>
      </p:sp>
    </p:spTree>
    <p:extLst>
      <p:ext uri="{BB962C8B-B14F-4D97-AF65-F5344CB8AC3E}">
        <p14:creationId xmlns:p14="http://schemas.microsoft.com/office/powerpoint/2010/main" val="29671012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xmlns="" id="{0E8ECB0A-E871-49EA-AC3D-4935CA47D8CE}"/>
              </a:ext>
            </a:extLst>
          </p:cNvPr>
          <p:cNvSpPr/>
          <p:nvPr/>
        </p:nvSpPr>
        <p:spPr>
          <a:xfrm>
            <a:off x="4473819" y="2528666"/>
            <a:ext cx="2437970" cy="907941"/>
          </a:xfrm>
          <a:prstGeom prst="rect">
            <a:avLst/>
          </a:prstGeom>
        </p:spPr>
        <p:txBody>
          <a:bodyPr wrap="square">
            <a:spAutoFit/>
          </a:bodyPr>
          <a:lstStyle/>
          <a:p>
            <a:pPr algn="ctr"/>
            <a:endParaRPr lang="en-US" sz="900" dirty="0">
              <a:solidFill>
                <a:srgbClr val="000000"/>
              </a:solidFill>
              <a:latin typeface="Arial" panose="020B0604020202020204" pitchFamily="34" charset="0"/>
            </a:endParaRPr>
          </a:p>
          <a:p>
            <a:pPr algn="ctr"/>
            <a:endParaRPr lang="en-US" sz="4400" b="1" dirty="0">
              <a:solidFill>
                <a:prstClr val="black"/>
              </a:solidFill>
            </a:endParaRPr>
          </a:p>
        </p:txBody>
      </p:sp>
      <p:sp>
        <p:nvSpPr>
          <p:cNvPr id="4" name="Rectangle 3">
            <a:extLst>
              <a:ext uri="{FF2B5EF4-FFF2-40B4-BE49-F238E27FC236}">
                <a16:creationId xmlns:a16="http://schemas.microsoft.com/office/drawing/2014/main" xmlns=""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5" name="مستطيل 4"/>
          <p:cNvSpPr/>
          <p:nvPr/>
        </p:nvSpPr>
        <p:spPr>
          <a:xfrm>
            <a:off x="551329" y="697791"/>
            <a:ext cx="11268138" cy="5331716"/>
          </a:xfrm>
          <a:prstGeom prst="rect">
            <a:avLst/>
          </a:prstGeom>
        </p:spPr>
        <p:txBody>
          <a:bodyPr wrap="square">
            <a:spAutoFit/>
          </a:bodyPr>
          <a:lstStyle/>
          <a:p>
            <a:pPr algn="ctr">
              <a:lnSpc>
                <a:spcPct val="115000"/>
              </a:lnSpc>
              <a:spcAft>
                <a:spcPts val="1000"/>
              </a:spcAft>
            </a:pPr>
            <a:r>
              <a:rPr lang="en-US" sz="2800" b="1" u="sng" dirty="0">
                <a:latin typeface="Cambria" pitchFamily="18" charset="0"/>
                <a:ea typeface="Calibri"/>
                <a:cs typeface="Arial"/>
              </a:rPr>
              <a:t>RESPIRATIONS </a:t>
            </a:r>
            <a:endParaRPr lang="en-US" sz="2800" b="1" u="sng" dirty="0" smtClean="0">
              <a:latin typeface="Cambria" pitchFamily="18" charset="0"/>
              <a:ea typeface="Calibri"/>
              <a:cs typeface="Arial"/>
            </a:endParaRPr>
          </a:p>
          <a:p>
            <a:pPr>
              <a:lnSpc>
                <a:spcPct val="115000"/>
              </a:lnSpc>
              <a:spcAft>
                <a:spcPts val="1000"/>
              </a:spcAft>
            </a:pPr>
            <a:r>
              <a:rPr lang="en-US" sz="2400" b="1" u="sng" dirty="0" smtClean="0">
                <a:latin typeface="Cambria" pitchFamily="18" charset="0"/>
                <a:ea typeface="Calibri"/>
                <a:cs typeface="Arial"/>
              </a:rPr>
              <a:t>Introduction</a:t>
            </a:r>
            <a:endParaRPr lang="en-US" sz="2400" b="1" u="sng" dirty="0">
              <a:latin typeface="Cambria" pitchFamily="18" charset="0"/>
              <a:ea typeface="Calibri"/>
              <a:cs typeface="Arial"/>
            </a:endParaRPr>
          </a:p>
          <a:p>
            <a:r>
              <a:rPr lang="en-US" sz="2400" dirty="0">
                <a:latin typeface="Cambria" pitchFamily="18" charset="0"/>
                <a:ea typeface="Calibri"/>
                <a:cs typeface="Arial"/>
              </a:rPr>
              <a:t>Respiration involves </a:t>
            </a:r>
            <a:r>
              <a:rPr lang="en-US" sz="2400" u="sng" dirty="0">
                <a:latin typeface="Cambria" pitchFamily="18" charset="0"/>
                <a:ea typeface="Calibri"/>
                <a:cs typeface="Arial"/>
              </a:rPr>
              <a:t>ventilation, diffusion, and perfusion</a:t>
            </a:r>
            <a:r>
              <a:rPr lang="en-US" sz="2400" u="sng" dirty="0" smtClean="0">
                <a:latin typeface="Cambria" pitchFamily="18" charset="0"/>
                <a:ea typeface="Calibri"/>
                <a:cs typeface="Arial"/>
              </a:rPr>
              <a:t>.</a:t>
            </a:r>
          </a:p>
          <a:p>
            <a:r>
              <a:rPr lang="en-US" sz="2400" u="sng" dirty="0" smtClean="0">
                <a:latin typeface="Cambria" pitchFamily="18" charset="0"/>
                <a:ea typeface="Calibri"/>
                <a:cs typeface="Arial"/>
              </a:rPr>
              <a:t> </a:t>
            </a:r>
          </a:p>
          <a:p>
            <a:pPr marL="342900" indent="-342900">
              <a:buFont typeface="Arial" pitchFamily="34" charset="0"/>
              <a:buChar char="•"/>
            </a:pPr>
            <a:r>
              <a:rPr lang="en-US" sz="2400" dirty="0" smtClean="0">
                <a:latin typeface="Cambria" pitchFamily="18" charset="0"/>
                <a:ea typeface="Calibri"/>
                <a:cs typeface="Arial"/>
              </a:rPr>
              <a:t>Ventilation </a:t>
            </a:r>
            <a:r>
              <a:rPr lang="en-US" sz="2400" dirty="0">
                <a:latin typeface="Cambria" pitchFamily="18" charset="0"/>
                <a:ea typeface="Calibri"/>
                <a:cs typeface="Arial"/>
              </a:rPr>
              <a:t>(or breathing) is movement of gases in and out of the lungs; inspiration (or inhalation) is the act of breathing in, and expiration (or exhalation) is the act of breathing out. </a:t>
            </a:r>
            <a:endParaRPr lang="en-US" sz="2400" dirty="0" smtClean="0">
              <a:latin typeface="Cambria" pitchFamily="18" charset="0"/>
              <a:ea typeface="Calibri"/>
              <a:cs typeface="Arial"/>
            </a:endParaRPr>
          </a:p>
          <a:p>
            <a:pPr marL="342900" indent="-342900">
              <a:buFont typeface="Arial" pitchFamily="34" charset="0"/>
              <a:buChar char="•"/>
            </a:pPr>
            <a:endParaRPr lang="en-US" sz="2400" dirty="0" smtClean="0">
              <a:latin typeface="Cambria" pitchFamily="18" charset="0"/>
              <a:ea typeface="Calibri"/>
              <a:cs typeface="Arial"/>
            </a:endParaRPr>
          </a:p>
          <a:p>
            <a:pPr marL="342900" indent="-342900">
              <a:buFont typeface="Arial" pitchFamily="34" charset="0"/>
              <a:buChar char="•"/>
            </a:pPr>
            <a:r>
              <a:rPr lang="en-US" sz="2400" dirty="0" smtClean="0">
                <a:latin typeface="Cambria" pitchFamily="18" charset="0"/>
                <a:ea typeface="Calibri"/>
                <a:cs typeface="Arial"/>
              </a:rPr>
              <a:t>Diffusion </a:t>
            </a:r>
            <a:r>
              <a:rPr lang="en-US" sz="2400" dirty="0">
                <a:latin typeface="Cambria" pitchFamily="18" charset="0"/>
                <a:ea typeface="Calibri"/>
                <a:cs typeface="Arial"/>
              </a:rPr>
              <a:t>is the exchange of oxygen and carbon dioxide between the alveoli of the lungs and the circulating blood</a:t>
            </a:r>
            <a:r>
              <a:rPr lang="en-US" sz="2400" dirty="0" smtClean="0">
                <a:latin typeface="Cambria" pitchFamily="18" charset="0"/>
                <a:ea typeface="Calibri"/>
                <a:cs typeface="Arial"/>
              </a:rPr>
              <a:t>.</a:t>
            </a:r>
          </a:p>
          <a:p>
            <a:pPr marL="342900" indent="-342900">
              <a:buFont typeface="Arial" pitchFamily="34" charset="0"/>
              <a:buChar char="•"/>
            </a:pPr>
            <a:endParaRPr lang="en-US" sz="2400" dirty="0" smtClean="0">
              <a:latin typeface="Cambria" pitchFamily="18" charset="0"/>
              <a:ea typeface="Calibri"/>
              <a:cs typeface="Arial"/>
            </a:endParaRPr>
          </a:p>
          <a:p>
            <a:pPr marL="342900" indent="-342900">
              <a:buFont typeface="Arial" pitchFamily="34" charset="0"/>
              <a:buChar char="•"/>
            </a:pPr>
            <a:r>
              <a:rPr lang="en-US" sz="2400" dirty="0" smtClean="0">
                <a:latin typeface="Cambria" pitchFamily="18" charset="0"/>
                <a:ea typeface="Calibri"/>
                <a:cs typeface="Arial"/>
              </a:rPr>
              <a:t> </a:t>
            </a:r>
            <a:r>
              <a:rPr lang="en-US" sz="2400" dirty="0">
                <a:latin typeface="Cambria" pitchFamily="18" charset="0"/>
                <a:ea typeface="Calibri"/>
                <a:cs typeface="Arial"/>
              </a:rPr>
              <a:t>Perfusion is the exchange of oxygen and carbon dioxide between the circulating blood and tissue cells. </a:t>
            </a:r>
            <a:endParaRPr lang="ar-IQ" sz="2400" dirty="0">
              <a:latin typeface="Cambria" pitchFamily="18" charset="0"/>
            </a:endParaRPr>
          </a:p>
        </p:txBody>
      </p:sp>
    </p:spTree>
    <p:extLst>
      <p:ext uri="{BB962C8B-B14F-4D97-AF65-F5344CB8AC3E}">
        <p14:creationId xmlns:p14="http://schemas.microsoft.com/office/powerpoint/2010/main" val="40106532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xmlns="" id="{0E8ECB0A-E871-49EA-AC3D-4935CA47D8CE}"/>
              </a:ext>
            </a:extLst>
          </p:cNvPr>
          <p:cNvSpPr/>
          <p:nvPr/>
        </p:nvSpPr>
        <p:spPr>
          <a:xfrm>
            <a:off x="443255" y="527482"/>
            <a:ext cx="11376212" cy="5051639"/>
          </a:xfrm>
          <a:prstGeom prst="rect">
            <a:avLst/>
          </a:prstGeom>
        </p:spPr>
        <p:txBody>
          <a:bodyPr wrap="square">
            <a:spAutoFit/>
          </a:bodyPr>
          <a:lstStyle/>
          <a:p>
            <a:pPr algn="ctr">
              <a:lnSpc>
                <a:spcPct val="115000"/>
              </a:lnSpc>
              <a:spcAft>
                <a:spcPts val="1000"/>
              </a:spcAft>
            </a:pPr>
            <a:r>
              <a:rPr lang="en-US" sz="2800" b="1" u="sng" dirty="0">
                <a:latin typeface="Cambria" pitchFamily="18" charset="0"/>
                <a:ea typeface="Calibri"/>
                <a:cs typeface="Arial"/>
              </a:rPr>
              <a:t>Physiology of Respirations </a:t>
            </a:r>
          </a:p>
          <a:p>
            <a:pPr>
              <a:lnSpc>
                <a:spcPct val="115000"/>
              </a:lnSpc>
              <a:spcAft>
                <a:spcPts val="1000"/>
              </a:spcAft>
            </a:pPr>
            <a:r>
              <a:rPr lang="en-US" sz="2400" dirty="0">
                <a:latin typeface="Cambria" pitchFamily="18" charset="0"/>
                <a:ea typeface="Calibri"/>
                <a:cs typeface="Arial"/>
              </a:rPr>
              <a:t>The rate and depth of breathing can change in response to tissue demands. These changes are brought about by the inhibition or stimulation of the respiratory muscles by the respiratory centers in the brain. Activation of the respiratory centers occurs </a:t>
            </a:r>
            <a:r>
              <a:rPr lang="en-US" sz="2400" dirty="0" smtClean="0">
                <a:latin typeface="Cambria" pitchFamily="18" charset="0"/>
                <a:ea typeface="Calibri"/>
                <a:cs typeface="Arial"/>
              </a:rPr>
              <a:t>via:</a:t>
            </a:r>
          </a:p>
          <a:p>
            <a:pPr marL="457200" indent="-457200">
              <a:lnSpc>
                <a:spcPct val="115000"/>
              </a:lnSpc>
              <a:spcAft>
                <a:spcPts val="1000"/>
              </a:spcAft>
              <a:buFont typeface="Arial" pitchFamily="34" charset="0"/>
              <a:buChar char="•"/>
            </a:pPr>
            <a:r>
              <a:rPr lang="en-US" sz="2400" dirty="0" smtClean="0">
                <a:latin typeface="Cambria" pitchFamily="18" charset="0"/>
                <a:ea typeface="Calibri"/>
                <a:cs typeface="Arial"/>
              </a:rPr>
              <a:t> Impulses </a:t>
            </a:r>
            <a:r>
              <a:rPr lang="en-US" sz="2400" dirty="0">
                <a:latin typeface="Cambria" pitchFamily="18" charset="0"/>
                <a:ea typeface="Calibri"/>
                <a:cs typeface="Arial"/>
              </a:rPr>
              <a:t>from chemoreceptors located in the aortic arch and carotid arteries</a:t>
            </a:r>
            <a:r>
              <a:rPr lang="en-US" sz="2400" dirty="0" smtClean="0">
                <a:latin typeface="Cambria" pitchFamily="18" charset="0"/>
                <a:ea typeface="Calibri"/>
                <a:cs typeface="Arial"/>
              </a:rPr>
              <a:t>,</a:t>
            </a:r>
          </a:p>
          <a:p>
            <a:pPr marL="457200" indent="-457200">
              <a:lnSpc>
                <a:spcPct val="115000"/>
              </a:lnSpc>
              <a:spcAft>
                <a:spcPts val="1000"/>
              </a:spcAft>
              <a:buFont typeface="Arial" pitchFamily="34" charset="0"/>
              <a:buChar char="•"/>
            </a:pPr>
            <a:r>
              <a:rPr lang="en-US" sz="2400" dirty="0" smtClean="0">
                <a:latin typeface="Cambria" pitchFamily="18" charset="0"/>
                <a:ea typeface="Calibri"/>
                <a:cs typeface="Arial"/>
              </a:rPr>
              <a:t>  Stretch </a:t>
            </a:r>
            <a:r>
              <a:rPr lang="en-US" sz="2400" dirty="0">
                <a:latin typeface="Cambria" pitchFamily="18" charset="0"/>
                <a:ea typeface="Calibri"/>
                <a:cs typeface="Arial"/>
              </a:rPr>
              <a:t>and irritant receptors in the lungs</a:t>
            </a:r>
            <a:r>
              <a:rPr lang="en-US" sz="2400" dirty="0" smtClean="0">
                <a:latin typeface="Cambria" pitchFamily="18" charset="0"/>
                <a:ea typeface="Calibri"/>
                <a:cs typeface="Arial"/>
              </a:rPr>
              <a:t>,</a:t>
            </a:r>
          </a:p>
          <a:p>
            <a:pPr marL="457200" indent="-457200">
              <a:lnSpc>
                <a:spcPct val="115000"/>
              </a:lnSpc>
              <a:spcAft>
                <a:spcPts val="1000"/>
              </a:spcAft>
              <a:buFont typeface="Arial" pitchFamily="34" charset="0"/>
              <a:buChar char="•"/>
            </a:pPr>
            <a:r>
              <a:rPr lang="en-US" sz="2400" dirty="0" smtClean="0">
                <a:latin typeface="Cambria" pitchFamily="18" charset="0"/>
                <a:ea typeface="Calibri"/>
                <a:cs typeface="Arial"/>
              </a:rPr>
              <a:t> Receptors </a:t>
            </a:r>
            <a:r>
              <a:rPr lang="en-US" sz="2400" dirty="0">
                <a:latin typeface="Cambria" pitchFamily="18" charset="0"/>
                <a:ea typeface="Calibri"/>
                <a:cs typeface="Arial"/>
              </a:rPr>
              <a:t>in muscles and joints</a:t>
            </a:r>
            <a:r>
              <a:rPr lang="en-US" sz="2400" dirty="0" smtClean="0">
                <a:latin typeface="Cambria" pitchFamily="18" charset="0"/>
                <a:ea typeface="Calibri"/>
                <a:cs typeface="Arial"/>
              </a:rPr>
              <a:t>.</a:t>
            </a:r>
          </a:p>
          <a:p>
            <a:pPr>
              <a:lnSpc>
                <a:spcPct val="115000"/>
              </a:lnSpc>
              <a:spcAft>
                <a:spcPts val="1000"/>
              </a:spcAft>
            </a:pPr>
            <a:r>
              <a:rPr lang="en-US" sz="2400" dirty="0" smtClean="0">
                <a:latin typeface="Cambria" pitchFamily="18" charset="0"/>
                <a:ea typeface="Calibri"/>
                <a:cs typeface="Arial"/>
              </a:rPr>
              <a:t> </a:t>
            </a:r>
            <a:r>
              <a:rPr lang="en-US" sz="2400" dirty="0">
                <a:latin typeface="Cambria" pitchFamily="18" charset="0"/>
                <a:ea typeface="Calibri"/>
                <a:cs typeface="Arial"/>
              </a:rPr>
              <a:t>An increase in carbon dioxide is the most powerful respiratory stimulant, causing an increase in respiratory depth and rate. </a:t>
            </a:r>
          </a:p>
        </p:txBody>
      </p:sp>
      <p:sp>
        <p:nvSpPr>
          <p:cNvPr id="4" name="Rectangle 3">
            <a:extLst>
              <a:ext uri="{FF2B5EF4-FFF2-40B4-BE49-F238E27FC236}">
                <a16:creationId xmlns:a16="http://schemas.microsoft.com/office/drawing/2014/main" xmlns=""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Tree>
    <p:extLst>
      <p:ext uri="{BB962C8B-B14F-4D97-AF65-F5344CB8AC3E}">
        <p14:creationId xmlns:p14="http://schemas.microsoft.com/office/powerpoint/2010/main" val="40106532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xmlns="" id="{0E8ECB0A-E871-49EA-AC3D-4935CA47D8CE}"/>
              </a:ext>
            </a:extLst>
          </p:cNvPr>
          <p:cNvSpPr/>
          <p:nvPr/>
        </p:nvSpPr>
        <p:spPr>
          <a:xfrm>
            <a:off x="4473819" y="2528666"/>
            <a:ext cx="2437970" cy="907941"/>
          </a:xfrm>
          <a:prstGeom prst="rect">
            <a:avLst/>
          </a:prstGeom>
        </p:spPr>
        <p:txBody>
          <a:bodyPr wrap="square">
            <a:spAutoFit/>
          </a:bodyPr>
          <a:lstStyle/>
          <a:p>
            <a:pPr algn="ctr"/>
            <a:endParaRPr lang="en-US" sz="900" dirty="0">
              <a:solidFill>
                <a:srgbClr val="000000"/>
              </a:solidFill>
              <a:latin typeface="Arial" panose="020B0604020202020204" pitchFamily="34" charset="0"/>
            </a:endParaRPr>
          </a:p>
          <a:p>
            <a:pPr algn="ctr"/>
            <a:endParaRPr lang="en-US" sz="4400" b="1" dirty="0">
              <a:solidFill>
                <a:prstClr val="black"/>
              </a:solidFill>
            </a:endParaRPr>
          </a:p>
        </p:txBody>
      </p:sp>
      <p:sp>
        <p:nvSpPr>
          <p:cNvPr id="4" name="Rectangle 3">
            <a:extLst>
              <a:ext uri="{FF2B5EF4-FFF2-40B4-BE49-F238E27FC236}">
                <a16:creationId xmlns:a16="http://schemas.microsoft.com/office/drawing/2014/main" xmlns=""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5" name="مستطيل 4"/>
          <p:cNvSpPr/>
          <p:nvPr/>
        </p:nvSpPr>
        <p:spPr>
          <a:xfrm>
            <a:off x="965697" y="367817"/>
            <a:ext cx="10598774" cy="5528373"/>
          </a:xfrm>
          <a:prstGeom prst="rect">
            <a:avLst/>
          </a:prstGeom>
        </p:spPr>
        <p:txBody>
          <a:bodyPr wrap="square">
            <a:spAutoFit/>
          </a:bodyPr>
          <a:lstStyle/>
          <a:p>
            <a:pPr algn="ctr">
              <a:lnSpc>
                <a:spcPct val="115000"/>
              </a:lnSpc>
              <a:spcAft>
                <a:spcPts val="1000"/>
              </a:spcAft>
            </a:pPr>
            <a:r>
              <a:rPr lang="en-US" sz="2800" b="1" u="sng" dirty="0">
                <a:latin typeface="Cambria" pitchFamily="18" charset="0"/>
                <a:ea typeface="Calibri"/>
                <a:cs typeface="Arial"/>
              </a:rPr>
              <a:t>Factors Affecting Respirations</a:t>
            </a:r>
          </a:p>
          <a:p>
            <a:pPr>
              <a:lnSpc>
                <a:spcPct val="115000"/>
              </a:lnSpc>
              <a:spcAft>
                <a:spcPts val="1000"/>
              </a:spcAft>
            </a:pPr>
            <a:r>
              <a:rPr lang="en-US" sz="2400" dirty="0">
                <a:latin typeface="Cambria" pitchFamily="18" charset="0"/>
                <a:ea typeface="Calibri"/>
                <a:cs typeface="Arial"/>
              </a:rPr>
              <a:t> Many different factors affect respiratory rate and depth. These factors </a:t>
            </a:r>
            <a:r>
              <a:rPr lang="en-US" sz="2400" dirty="0" smtClean="0">
                <a:latin typeface="Cambria" pitchFamily="18" charset="0"/>
                <a:ea typeface="Calibri"/>
                <a:cs typeface="Arial"/>
              </a:rPr>
              <a:t>include:</a:t>
            </a:r>
          </a:p>
          <a:p>
            <a:pPr>
              <a:lnSpc>
                <a:spcPct val="115000"/>
              </a:lnSpc>
              <a:spcAft>
                <a:spcPts val="1000"/>
              </a:spcAft>
            </a:pPr>
            <a:r>
              <a:rPr lang="en-US" sz="2400" dirty="0" smtClean="0">
                <a:latin typeface="Cambria" pitchFamily="18" charset="0"/>
                <a:ea typeface="Calibri"/>
                <a:cs typeface="Arial"/>
              </a:rPr>
              <a:t> Exercise</a:t>
            </a:r>
          </a:p>
          <a:p>
            <a:pPr marL="342900" indent="-342900">
              <a:lnSpc>
                <a:spcPct val="115000"/>
              </a:lnSpc>
              <a:spcAft>
                <a:spcPts val="1000"/>
              </a:spcAft>
              <a:buFont typeface="Arial" pitchFamily="34" charset="0"/>
              <a:buChar char="•"/>
            </a:pPr>
            <a:r>
              <a:rPr lang="en-US" sz="2400" dirty="0">
                <a:latin typeface="Cambria" pitchFamily="18" charset="0"/>
                <a:ea typeface="Calibri"/>
                <a:cs typeface="Arial"/>
              </a:rPr>
              <a:t>R</a:t>
            </a:r>
            <a:r>
              <a:rPr lang="en-US" sz="2400" dirty="0" smtClean="0">
                <a:latin typeface="Cambria" pitchFamily="18" charset="0"/>
                <a:ea typeface="Calibri"/>
                <a:cs typeface="Arial"/>
              </a:rPr>
              <a:t>espiratory </a:t>
            </a:r>
            <a:r>
              <a:rPr lang="en-US" sz="2400" dirty="0">
                <a:latin typeface="Cambria" pitchFamily="18" charset="0"/>
                <a:ea typeface="Calibri"/>
                <a:cs typeface="Arial"/>
              </a:rPr>
              <a:t>and cardiovascular </a:t>
            </a:r>
            <a:r>
              <a:rPr lang="en-US" sz="2400" dirty="0" smtClean="0">
                <a:latin typeface="Cambria" pitchFamily="18" charset="0"/>
                <a:ea typeface="Calibri"/>
                <a:cs typeface="Arial"/>
              </a:rPr>
              <a:t>disease</a:t>
            </a:r>
          </a:p>
          <a:p>
            <a:pPr marL="342900" indent="-342900">
              <a:lnSpc>
                <a:spcPct val="115000"/>
              </a:lnSpc>
              <a:spcAft>
                <a:spcPts val="1000"/>
              </a:spcAft>
              <a:buFont typeface="Arial" pitchFamily="34" charset="0"/>
              <a:buChar char="•"/>
            </a:pPr>
            <a:r>
              <a:rPr lang="en-US" sz="2400" dirty="0">
                <a:latin typeface="Cambria" pitchFamily="18" charset="0"/>
                <a:ea typeface="Calibri"/>
                <a:cs typeface="Arial"/>
              </a:rPr>
              <a:t>A</a:t>
            </a:r>
            <a:r>
              <a:rPr lang="en-US" sz="2400" dirty="0" smtClean="0">
                <a:latin typeface="Cambria" pitchFamily="18" charset="0"/>
                <a:ea typeface="Calibri"/>
                <a:cs typeface="Arial"/>
              </a:rPr>
              <a:t>lterations </a:t>
            </a:r>
            <a:r>
              <a:rPr lang="en-US" sz="2400" dirty="0">
                <a:latin typeface="Cambria" pitchFamily="18" charset="0"/>
                <a:ea typeface="Calibri"/>
                <a:cs typeface="Arial"/>
              </a:rPr>
              <a:t>in fluid, electrolyte, and acid–base </a:t>
            </a:r>
            <a:r>
              <a:rPr lang="en-US" sz="2400" dirty="0" smtClean="0">
                <a:latin typeface="Cambria" pitchFamily="18" charset="0"/>
                <a:ea typeface="Calibri"/>
                <a:cs typeface="Arial"/>
              </a:rPr>
              <a:t>balances</a:t>
            </a:r>
          </a:p>
          <a:p>
            <a:pPr marL="342900" indent="-342900">
              <a:lnSpc>
                <a:spcPct val="115000"/>
              </a:lnSpc>
              <a:spcAft>
                <a:spcPts val="1000"/>
              </a:spcAft>
              <a:buFont typeface="Arial" pitchFamily="34" charset="0"/>
              <a:buChar char="•"/>
            </a:pPr>
            <a:r>
              <a:rPr lang="en-US" sz="2400" dirty="0" smtClean="0">
                <a:latin typeface="Cambria" pitchFamily="18" charset="0"/>
                <a:ea typeface="Calibri"/>
                <a:cs typeface="Arial"/>
              </a:rPr>
              <a:t>Medications</a:t>
            </a:r>
          </a:p>
          <a:p>
            <a:pPr marL="342900" indent="-342900">
              <a:lnSpc>
                <a:spcPct val="115000"/>
              </a:lnSpc>
              <a:spcAft>
                <a:spcPts val="1000"/>
              </a:spcAft>
              <a:buFont typeface="Arial" pitchFamily="34" charset="0"/>
              <a:buChar char="•"/>
            </a:pPr>
            <a:r>
              <a:rPr lang="en-US" sz="2400" dirty="0" smtClean="0">
                <a:latin typeface="Cambria" pitchFamily="18" charset="0"/>
                <a:ea typeface="Calibri"/>
                <a:cs typeface="Arial"/>
              </a:rPr>
              <a:t>Trauma</a:t>
            </a:r>
          </a:p>
          <a:p>
            <a:pPr marL="342900" indent="-342900">
              <a:lnSpc>
                <a:spcPct val="115000"/>
              </a:lnSpc>
              <a:spcAft>
                <a:spcPts val="1000"/>
              </a:spcAft>
              <a:buFont typeface="Arial" pitchFamily="34" charset="0"/>
              <a:buChar char="•"/>
            </a:pPr>
            <a:r>
              <a:rPr lang="en-US" sz="2400" dirty="0" smtClean="0">
                <a:latin typeface="Cambria" pitchFamily="18" charset="0"/>
                <a:ea typeface="Calibri"/>
                <a:cs typeface="Arial"/>
              </a:rPr>
              <a:t>Infection</a:t>
            </a:r>
          </a:p>
          <a:p>
            <a:pPr marL="342900" indent="-342900">
              <a:lnSpc>
                <a:spcPct val="115000"/>
              </a:lnSpc>
              <a:spcAft>
                <a:spcPts val="1000"/>
              </a:spcAft>
              <a:buFont typeface="Arial" pitchFamily="34" charset="0"/>
              <a:buChar char="•"/>
            </a:pPr>
            <a:r>
              <a:rPr lang="en-US" sz="2400" dirty="0" smtClean="0">
                <a:latin typeface="Cambria" pitchFamily="18" charset="0"/>
                <a:ea typeface="Calibri"/>
                <a:cs typeface="Arial"/>
              </a:rPr>
              <a:t>Pain</a:t>
            </a:r>
          </a:p>
          <a:p>
            <a:pPr marL="342900" indent="-342900">
              <a:lnSpc>
                <a:spcPct val="115000"/>
              </a:lnSpc>
              <a:spcAft>
                <a:spcPts val="1000"/>
              </a:spcAft>
              <a:buFont typeface="Arial" pitchFamily="34" charset="0"/>
              <a:buChar char="•"/>
            </a:pPr>
            <a:r>
              <a:rPr lang="en-US" sz="2400" dirty="0" smtClean="0">
                <a:latin typeface="Cambria" pitchFamily="18" charset="0"/>
                <a:ea typeface="Calibri"/>
                <a:cs typeface="Arial"/>
              </a:rPr>
              <a:t>Emotions</a:t>
            </a:r>
            <a:endParaRPr lang="en-US" sz="2400" dirty="0">
              <a:latin typeface="Cambria" pitchFamily="18" charset="0"/>
              <a:ea typeface="Calibri"/>
              <a:cs typeface="Arial"/>
            </a:endParaRPr>
          </a:p>
        </p:txBody>
      </p:sp>
    </p:spTree>
    <p:extLst>
      <p:ext uri="{BB962C8B-B14F-4D97-AF65-F5344CB8AC3E}">
        <p14:creationId xmlns:p14="http://schemas.microsoft.com/office/powerpoint/2010/main" val="40106532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xmlns="" id="{0E8ECB0A-E871-49EA-AC3D-4935CA47D8CE}"/>
              </a:ext>
            </a:extLst>
          </p:cNvPr>
          <p:cNvSpPr/>
          <p:nvPr/>
        </p:nvSpPr>
        <p:spPr>
          <a:xfrm>
            <a:off x="4473819" y="2528666"/>
            <a:ext cx="2437970" cy="907941"/>
          </a:xfrm>
          <a:prstGeom prst="rect">
            <a:avLst/>
          </a:prstGeom>
        </p:spPr>
        <p:txBody>
          <a:bodyPr wrap="square">
            <a:spAutoFit/>
          </a:bodyPr>
          <a:lstStyle/>
          <a:p>
            <a:pPr algn="ctr"/>
            <a:endParaRPr lang="en-US" sz="900" dirty="0">
              <a:solidFill>
                <a:srgbClr val="000000"/>
              </a:solidFill>
              <a:latin typeface="Arial" panose="020B0604020202020204" pitchFamily="34" charset="0"/>
            </a:endParaRPr>
          </a:p>
          <a:p>
            <a:pPr algn="ctr"/>
            <a:endParaRPr lang="en-US" sz="4400" b="1" dirty="0">
              <a:solidFill>
                <a:prstClr val="black"/>
              </a:solidFill>
            </a:endParaRPr>
          </a:p>
        </p:txBody>
      </p:sp>
      <p:sp>
        <p:nvSpPr>
          <p:cNvPr id="4" name="Rectangle 3">
            <a:extLst>
              <a:ext uri="{FF2B5EF4-FFF2-40B4-BE49-F238E27FC236}">
                <a16:creationId xmlns:a16="http://schemas.microsoft.com/office/drawing/2014/main" xmlns=""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5" name="مستطيل 4"/>
          <p:cNvSpPr/>
          <p:nvPr/>
        </p:nvSpPr>
        <p:spPr>
          <a:xfrm>
            <a:off x="837950" y="1521543"/>
            <a:ext cx="10448365" cy="3222229"/>
          </a:xfrm>
          <a:prstGeom prst="rect">
            <a:avLst/>
          </a:prstGeom>
        </p:spPr>
        <p:txBody>
          <a:bodyPr wrap="square">
            <a:spAutoFit/>
          </a:bodyPr>
          <a:lstStyle/>
          <a:p>
            <a:pPr algn="ctr">
              <a:lnSpc>
                <a:spcPct val="115000"/>
              </a:lnSpc>
              <a:spcAft>
                <a:spcPts val="1000"/>
              </a:spcAft>
            </a:pPr>
            <a:r>
              <a:rPr lang="en-US" sz="3200" b="1" u="sng" dirty="0">
                <a:latin typeface="Cambria" pitchFamily="18" charset="0"/>
                <a:ea typeface="Calibri"/>
                <a:cs typeface="Arial"/>
              </a:rPr>
              <a:t>Normal Respiratory Rate </a:t>
            </a:r>
          </a:p>
          <a:p>
            <a:pPr>
              <a:lnSpc>
                <a:spcPct val="115000"/>
              </a:lnSpc>
              <a:spcAft>
                <a:spcPts val="1000"/>
              </a:spcAft>
            </a:pPr>
            <a:r>
              <a:rPr lang="en-US" sz="2800" dirty="0">
                <a:latin typeface="Cambria" pitchFamily="18" charset="0"/>
                <a:ea typeface="Calibri"/>
                <a:cs typeface="Arial"/>
              </a:rPr>
              <a:t>Under normal conditions, healthy adults breathe about 12 to 20 times each minute; infants and young children breathe more </a:t>
            </a:r>
            <a:r>
              <a:rPr lang="en-US" sz="2800" dirty="0" smtClean="0">
                <a:latin typeface="Cambria" pitchFamily="18" charset="0"/>
                <a:ea typeface="Calibri"/>
                <a:cs typeface="Arial"/>
              </a:rPr>
              <a:t>rapidly. </a:t>
            </a:r>
            <a:r>
              <a:rPr lang="en-US" sz="2800" dirty="0">
                <a:latin typeface="Cambria" pitchFamily="18" charset="0"/>
                <a:ea typeface="Calibri"/>
                <a:cs typeface="Arial"/>
              </a:rPr>
              <a:t>Normal, unlabored respiration is called </a:t>
            </a:r>
            <a:r>
              <a:rPr lang="en-US" sz="2800" b="1" u="sng" dirty="0" err="1">
                <a:latin typeface="Cambria" pitchFamily="18" charset="0"/>
                <a:ea typeface="Calibri"/>
                <a:cs typeface="Arial"/>
              </a:rPr>
              <a:t>eupnea</a:t>
            </a:r>
            <a:r>
              <a:rPr lang="en-US" sz="2800" dirty="0">
                <a:latin typeface="Cambria" pitchFamily="18" charset="0"/>
                <a:ea typeface="Calibri"/>
                <a:cs typeface="Arial"/>
              </a:rPr>
              <a:t>. The relationship of one respiration to four heartbeats is fairly consistent in healthy people.</a:t>
            </a:r>
          </a:p>
        </p:txBody>
      </p:sp>
    </p:spTree>
    <p:extLst>
      <p:ext uri="{BB962C8B-B14F-4D97-AF65-F5344CB8AC3E}">
        <p14:creationId xmlns:p14="http://schemas.microsoft.com/office/powerpoint/2010/main" val="40106532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xmlns="" id="{0E8ECB0A-E871-49EA-AC3D-4935CA47D8CE}"/>
              </a:ext>
            </a:extLst>
          </p:cNvPr>
          <p:cNvSpPr/>
          <p:nvPr/>
        </p:nvSpPr>
        <p:spPr>
          <a:xfrm>
            <a:off x="4473819" y="2528666"/>
            <a:ext cx="2437970" cy="907941"/>
          </a:xfrm>
          <a:prstGeom prst="rect">
            <a:avLst/>
          </a:prstGeom>
        </p:spPr>
        <p:txBody>
          <a:bodyPr wrap="square">
            <a:spAutoFit/>
          </a:bodyPr>
          <a:lstStyle/>
          <a:p>
            <a:pPr algn="ctr"/>
            <a:endParaRPr lang="en-US" sz="900" dirty="0">
              <a:solidFill>
                <a:srgbClr val="000000"/>
              </a:solidFill>
              <a:latin typeface="Arial" panose="020B0604020202020204" pitchFamily="34" charset="0"/>
            </a:endParaRPr>
          </a:p>
          <a:p>
            <a:pPr algn="ctr"/>
            <a:endParaRPr lang="en-US" sz="4400" b="1" dirty="0">
              <a:solidFill>
                <a:prstClr val="black"/>
              </a:solidFill>
            </a:endParaRPr>
          </a:p>
        </p:txBody>
      </p:sp>
      <p:sp>
        <p:nvSpPr>
          <p:cNvPr id="4" name="Rectangle 3">
            <a:extLst>
              <a:ext uri="{FF2B5EF4-FFF2-40B4-BE49-F238E27FC236}">
                <a16:creationId xmlns:a16="http://schemas.microsoft.com/office/drawing/2014/main" xmlns=""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5" name="مستطيل 4"/>
          <p:cNvSpPr/>
          <p:nvPr/>
        </p:nvSpPr>
        <p:spPr>
          <a:xfrm>
            <a:off x="524435" y="877011"/>
            <a:ext cx="11295032" cy="4808496"/>
          </a:xfrm>
          <a:prstGeom prst="rect">
            <a:avLst/>
          </a:prstGeom>
        </p:spPr>
        <p:txBody>
          <a:bodyPr wrap="square">
            <a:spAutoFit/>
          </a:bodyPr>
          <a:lstStyle/>
          <a:p>
            <a:pPr algn="ctr">
              <a:lnSpc>
                <a:spcPct val="115000"/>
              </a:lnSpc>
              <a:spcAft>
                <a:spcPts val="1000"/>
              </a:spcAft>
            </a:pPr>
            <a:r>
              <a:rPr lang="en-US" sz="2800" b="1" u="sng" dirty="0">
                <a:latin typeface="Cambria" pitchFamily="18" charset="0"/>
                <a:ea typeface="Calibri"/>
                <a:cs typeface="Arial"/>
              </a:rPr>
              <a:t>Increased Respiratory Rate </a:t>
            </a:r>
          </a:p>
          <a:p>
            <a:pPr>
              <a:lnSpc>
                <a:spcPct val="115000"/>
              </a:lnSpc>
              <a:spcAft>
                <a:spcPts val="1000"/>
              </a:spcAft>
            </a:pPr>
            <a:r>
              <a:rPr lang="en-US" sz="2800" b="1" u="sng" dirty="0" smtClean="0">
                <a:latin typeface="Cambria" pitchFamily="18" charset="0"/>
                <a:ea typeface="Calibri"/>
                <a:cs typeface="Arial"/>
              </a:rPr>
              <a:t>Tachypnea:</a:t>
            </a:r>
            <a:r>
              <a:rPr lang="en-US" sz="2800" dirty="0" smtClean="0">
                <a:latin typeface="Cambria" pitchFamily="18" charset="0"/>
                <a:ea typeface="Calibri"/>
                <a:cs typeface="Arial"/>
              </a:rPr>
              <a:t> an </a:t>
            </a:r>
            <a:r>
              <a:rPr lang="en-US" sz="2800" dirty="0">
                <a:latin typeface="Cambria" pitchFamily="18" charset="0"/>
                <a:ea typeface="Calibri"/>
                <a:cs typeface="Arial"/>
              </a:rPr>
              <a:t>increased respiratory rate, may occur in response to an increased metabolic rate, such as when a person has a fever. Cells require more oxygen at this time and produce more carbon dioxide that must be removed. </a:t>
            </a:r>
            <a:endParaRPr lang="en-US" sz="2800" dirty="0" smtClean="0">
              <a:latin typeface="Cambria" pitchFamily="18" charset="0"/>
              <a:ea typeface="Calibri"/>
              <a:cs typeface="Arial"/>
            </a:endParaRPr>
          </a:p>
          <a:p>
            <a:pPr>
              <a:lnSpc>
                <a:spcPct val="115000"/>
              </a:lnSpc>
              <a:spcAft>
                <a:spcPts val="1000"/>
              </a:spcAft>
            </a:pPr>
            <a:r>
              <a:rPr lang="en-US" sz="2800" dirty="0" smtClean="0">
                <a:latin typeface="Cambria" pitchFamily="18" charset="0"/>
                <a:ea typeface="Calibri"/>
                <a:cs typeface="Arial"/>
              </a:rPr>
              <a:t>The </a:t>
            </a:r>
            <a:r>
              <a:rPr lang="en-US" sz="2800" dirty="0">
                <a:latin typeface="Cambria" pitchFamily="18" charset="0"/>
                <a:ea typeface="Calibri"/>
                <a:cs typeface="Arial"/>
              </a:rPr>
              <a:t>rate increases as much as 4 breaths/min with every 0.6°C </a:t>
            </a:r>
            <a:r>
              <a:rPr lang="en-US" sz="2800" dirty="0" smtClean="0">
                <a:latin typeface="Cambria" pitchFamily="18" charset="0"/>
                <a:ea typeface="Calibri"/>
                <a:cs typeface="Arial"/>
              </a:rPr>
              <a:t>that </a:t>
            </a:r>
            <a:r>
              <a:rPr lang="en-US" sz="2800" dirty="0">
                <a:latin typeface="Cambria" pitchFamily="18" charset="0"/>
                <a:ea typeface="Calibri"/>
                <a:cs typeface="Arial"/>
              </a:rPr>
              <a:t>the temperature rises above normal. Any </a:t>
            </a:r>
            <a:r>
              <a:rPr lang="en-US" sz="2800" dirty="0" smtClean="0">
                <a:latin typeface="Cambria" pitchFamily="18" charset="0"/>
                <a:ea typeface="Calibri"/>
                <a:cs typeface="Arial"/>
              </a:rPr>
              <a:t>condition causing </a:t>
            </a:r>
            <a:r>
              <a:rPr lang="en-US" sz="2800" dirty="0">
                <a:latin typeface="Cambria" pitchFamily="18" charset="0"/>
                <a:ea typeface="Calibri"/>
                <a:cs typeface="Arial"/>
              </a:rPr>
              <a:t>an increase in carbon dioxide and a decrease in oxygen in the blood increases the rate and depth of respirations, hyperventilation</a:t>
            </a:r>
            <a:r>
              <a:rPr lang="en-US" sz="2800" dirty="0" smtClean="0">
                <a:latin typeface="Cambria" pitchFamily="18" charset="0"/>
                <a:ea typeface="Calibri"/>
                <a:cs typeface="Arial"/>
              </a:rPr>
              <a:t>.</a:t>
            </a:r>
            <a:endParaRPr lang="ar-IQ" sz="2800" dirty="0">
              <a:latin typeface="Cambria" pitchFamily="18" charset="0"/>
            </a:endParaRPr>
          </a:p>
        </p:txBody>
      </p:sp>
    </p:spTree>
    <p:extLst>
      <p:ext uri="{BB962C8B-B14F-4D97-AF65-F5344CB8AC3E}">
        <p14:creationId xmlns:p14="http://schemas.microsoft.com/office/powerpoint/2010/main" val="40106532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xmlns="" id="{0E8ECB0A-E871-49EA-AC3D-4935CA47D8CE}"/>
              </a:ext>
            </a:extLst>
          </p:cNvPr>
          <p:cNvSpPr/>
          <p:nvPr/>
        </p:nvSpPr>
        <p:spPr>
          <a:xfrm>
            <a:off x="4473819" y="2528666"/>
            <a:ext cx="2437970" cy="907941"/>
          </a:xfrm>
          <a:prstGeom prst="rect">
            <a:avLst/>
          </a:prstGeom>
        </p:spPr>
        <p:txBody>
          <a:bodyPr wrap="square">
            <a:spAutoFit/>
          </a:bodyPr>
          <a:lstStyle/>
          <a:p>
            <a:pPr algn="ctr"/>
            <a:endParaRPr lang="en-US" sz="900" dirty="0">
              <a:solidFill>
                <a:srgbClr val="000000"/>
              </a:solidFill>
              <a:latin typeface="Arial" panose="020B0604020202020204" pitchFamily="34" charset="0"/>
            </a:endParaRPr>
          </a:p>
          <a:p>
            <a:pPr algn="ctr"/>
            <a:endParaRPr lang="en-US" sz="4400" b="1" dirty="0">
              <a:solidFill>
                <a:prstClr val="black"/>
              </a:solidFill>
            </a:endParaRPr>
          </a:p>
        </p:txBody>
      </p:sp>
      <p:sp>
        <p:nvSpPr>
          <p:cNvPr id="4" name="Rectangle 3">
            <a:extLst>
              <a:ext uri="{FF2B5EF4-FFF2-40B4-BE49-F238E27FC236}">
                <a16:creationId xmlns:a16="http://schemas.microsoft.com/office/drawing/2014/main" xmlns=""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5" name="مستطيل 4"/>
          <p:cNvSpPr/>
          <p:nvPr/>
        </p:nvSpPr>
        <p:spPr>
          <a:xfrm>
            <a:off x="712695" y="912875"/>
            <a:ext cx="10932458" cy="4512004"/>
          </a:xfrm>
          <a:prstGeom prst="rect">
            <a:avLst/>
          </a:prstGeom>
        </p:spPr>
        <p:txBody>
          <a:bodyPr wrap="square">
            <a:spAutoFit/>
          </a:bodyPr>
          <a:lstStyle/>
          <a:p>
            <a:pPr algn="ctr">
              <a:lnSpc>
                <a:spcPct val="115000"/>
              </a:lnSpc>
              <a:spcAft>
                <a:spcPts val="1000"/>
              </a:spcAft>
            </a:pPr>
            <a:r>
              <a:rPr lang="en-US" sz="3200" b="1" u="sng" dirty="0">
                <a:latin typeface="Cambria" pitchFamily="18" charset="0"/>
                <a:ea typeface="Calibri"/>
                <a:cs typeface="Arial"/>
              </a:rPr>
              <a:t>Decreased Respiratory Rate</a:t>
            </a:r>
          </a:p>
          <a:p>
            <a:pPr algn="l">
              <a:lnSpc>
                <a:spcPct val="115000"/>
              </a:lnSpc>
              <a:spcAft>
                <a:spcPts val="1000"/>
              </a:spcAft>
            </a:pPr>
            <a:r>
              <a:rPr lang="en-US" sz="2800" dirty="0">
                <a:latin typeface="Cambria" pitchFamily="18" charset="0"/>
                <a:ea typeface="Calibri"/>
                <a:cs typeface="Arial"/>
              </a:rPr>
              <a:t> </a:t>
            </a:r>
            <a:r>
              <a:rPr lang="en-US" sz="2800" b="1" u="sng" dirty="0" err="1" smtClean="0">
                <a:latin typeface="Cambria" pitchFamily="18" charset="0"/>
                <a:ea typeface="Calibri"/>
                <a:cs typeface="Arial"/>
              </a:rPr>
              <a:t>Bradypnea</a:t>
            </a:r>
            <a:r>
              <a:rPr lang="en-US" sz="2800" dirty="0" smtClean="0">
                <a:latin typeface="Cambria" pitchFamily="18" charset="0"/>
                <a:ea typeface="Calibri"/>
                <a:cs typeface="Arial"/>
              </a:rPr>
              <a:t>: decrease </a:t>
            </a:r>
            <a:r>
              <a:rPr lang="en-US" sz="2800" dirty="0">
                <a:latin typeface="Cambria" pitchFamily="18" charset="0"/>
                <a:ea typeface="Calibri"/>
                <a:cs typeface="Arial"/>
              </a:rPr>
              <a:t>in respiratory rate, occurs in some pathologic </a:t>
            </a:r>
            <a:r>
              <a:rPr lang="en-US" sz="2800" dirty="0" smtClean="0">
                <a:latin typeface="Cambria" pitchFamily="18" charset="0"/>
                <a:ea typeface="Calibri"/>
                <a:cs typeface="Arial"/>
              </a:rPr>
              <a:t>conditions:</a:t>
            </a:r>
          </a:p>
          <a:p>
            <a:pPr marL="457200" indent="-457200" algn="l">
              <a:lnSpc>
                <a:spcPct val="115000"/>
              </a:lnSpc>
              <a:spcAft>
                <a:spcPts val="1000"/>
              </a:spcAft>
              <a:buFont typeface="Arial" pitchFamily="34" charset="0"/>
              <a:buChar char="•"/>
            </a:pPr>
            <a:r>
              <a:rPr lang="en-US" sz="2800" dirty="0" smtClean="0">
                <a:latin typeface="Cambria" pitchFamily="18" charset="0"/>
                <a:ea typeface="Calibri"/>
                <a:cs typeface="Arial"/>
              </a:rPr>
              <a:t> </a:t>
            </a:r>
            <a:r>
              <a:rPr lang="en-US" sz="2800" dirty="0">
                <a:latin typeface="Cambria" pitchFamily="18" charset="0"/>
                <a:ea typeface="Calibri"/>
                <a:cs typeface="Arial"/>
              </a:rPr>
              <a:t>An increase in intracranial pressure depresses the respiratory center, resulting in irregular or shallow breathing, slow breathing, or both</a:t>
            </a:r>
            <a:r>
              <a:rPr lang="en-US" sz="2800" dirty="0" smtClean="0">
                <a:latin typeface="Cambria" pitchFamily="18" charset="0"/>
                <a:ea typeface="Calibri"/>
                <a:cs typeface="Arial"/>
              </a:rPr>
              <a:t>.</a:t>
            </a:r>
          </a:p>
          <a:p>
            <a:pPr marL="457200" indent="-457200" algn="l">
              <a:lnSpc>
                <a:spcPct val="115000"/>
              </a:lnSpc>
              <a:spcAft>
                <a:spcPts val="1000"/>
              </a:spcAft>
              <a:buFont typeface="Arial" pitchFamily="34" charset="0"/>
              <a:buChar char="•"/>
            </a:pPr>
            <a:r>
              <a:rPr lang="en-US" sz="2800" dirty="0" smtClean="0">
                <a:latin typeface="Cambria" pitchFamily="18" charset="0"/>
                <a:ea typeface="Calibri"/>
                <a:cs typeface="Arial"/>
              </a:rPr>
              <a:t> </a:t>
            </a:r>
            <a:r>
              <a:rPr lang="en-US" sz="2800" dirty="0">
                <a:latin typeface="Cambria" pitchFamily="18" charset="0"/>
                <a:ea typeface="Calibri"/>
                <a:cs typeface="Arial"/>
              </a:rPr>
              <a:t>Certain drugs, such as opioids (e.g., </a:t>
            </a:r>
            <a:r>
              <a:rPr lang="en-US" sz="2800" dirty="0" smtClean="0">
                <a:latin typeface="Cambria" pitchFamily="18" charset="0"/>
                <a:ea typeface="Calibri"/>
                <a:cs typeface="Arial"/>
              </a:rPr>
              <a:t>morphine) can </a:t>
            </a:r>
            <a:r>
              <a:rPr lang="en-US" sz="2800" dirty="0">
                <a:latin typeface="Cambria" pitchFamily="18" charset="0"/>
                <a:ea typeface="Calibri"/>
                <a:cs typeface="Arial"/>
              </a:rPr>
              <a:t>depress the respiratory rate. </a:t>
            </a:r>
          </a:p>
        </p:txBody>
      </p:sp>
    </p:spTree>
    <p:extLst>
      <p:ext uri="{BB962C8B-B14F-4D97-AF65-F5344CB8AC3E}">
        <p14:creationId xmlns:p14="http://schemas.microsoft.com/office/powerpoint/2010/main" val="4010653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887505" y="697791"/>
            <a:ext cx="10448365" cy="5269199"/>
          </a:xfrm>
          <a:prstGeom prst="rect">
            <a:avLst/>
          </a:prstGeom>
        </p:spPr>
        <p:txBody>
          <a:bodyPr wrap="square">
            <a:spAutoFit/>
          </a:bodyPr>
          <a:lstStyle/>
          <a:p>
            <a:pPr algn="ctr">
              <a:lnSpc>
                <a:spcPct val="115000"/>
              </a:lnSpc>
              <a:spcAft>
                <a:spcPts val="1000"/>
              </a:spcAft>
            </a:pPr>
            <a:r>
              <a:rPr lang="en-US" sz="3200" b="1" u="sng" dirty="0">
                <a:latin typeface="Cambria" pitchFamily="18" charset="0"/>
                <a:ea typeface="Calibri"/>
                <a:cs typeface="Arial"/>
              </a:rPr>
              <a:t>Physiology of Body Temperature </a:t>
            </a:r>
          </a:p>
          <a:p>
            <a:pPr>
              <a:lnSpc>
                <a:spcPct val="115000"/>
              </a:lnSpc>
              <a:spcAft>
                <a:spcPts val="1000"/>
              </a:spcAft>
            </a:pPr>
            <a:r>
              <a:rPr lang="en-US" sz="3200" dirty="0">
                <a:latin typeface="Cambria" pitchFamily="18" charset="0"/>
                <a:ea typeface="Calibri"/>
                <a:cs typeface="Arial"/>
              </a:rPr>
              <a:t>The core body temperature of a healthy person is maintained within a fairly constant range by the thermoregulatory set point of the thermoregulatory center in the hypothalamus. This center receives messages from cold and warm thermal receptors located throughout the body, compares that information with its temperature set point, and initiates responses to either </a:t>
            </a:r>
            <a:r>
              <a:rPr lang="en-US" sz="3200" u="sng" dirty="0">
                <a:latin typeface="Cambria" pitchFamily="18" charset="0"/>
                <a:ea typeface="Calibri"/>
                <a:cs typeface="Arial"/>
              </a:rPr>
              <a:t>produce</a:t>
            </a:r>
            <a:r>
              <a:rPr lang="en-US" sz="3200" dirty="0">
                <a:latin typeface="Cambria" pitchFamily="18" charset="0"/>
                <a:ea typeface="Calibri"/>
                <a:cs typeface="Arial"/>
              </a:rPr>
              <a:t> or </a:t>
            </a:r>
            <a:r>
              <a:rPr lang="en-US" sz="3200" u="sng" dirty="0">
                <a:latin typeface="Cambria" pitchFamily="18" charset="0"/>
                <a:ea typeface="Calibri"/>
                <a:cs typeface="Arial"/>
              </a:rPr>
              <a:t>conserve body heat </a:t>
            </a:r>
            <a:r>
              <a:rPr lang="en-US" sz="3200" dirty="0">
                <a:latin typeface="Cambria" pitchFamily="18" charset="0"/>
                <a:ea typeface="Calibri"/>
                <a:cs typeface="Arial"/>
              </a:rPr>
              <a:t>or to </a:t>
            </a:r>
            <a:r>
              <a:rPr lang="en-US" sz="3200" u="sng" dirty="0">
                <a:latin typeface="Cambria" pitchFamily="18" charset="0"/>
                <a:ea typeface="Calibri"/>
                <a:cs typeface="Arial"/>
              </a:rPr>
              <a:t>increase heat loss</a:t>
            </a:r>
            <a:r>
              <a:rPr lang="ar-SA" sz="3200" u="sng" dirty="0">
                <a:latin typeface="Cambria" pitchFamily="18" charset="0"/>
                <a:ea typeface="Calibri"/>
              </a:rPr>
              <a:t>.</a:t>
            </a:r>
            <a:endParaRPr lang="en-US" sz="3200" u="sng" dirty="0">
              <a:latin typeface="Cambria" pitchFamily="18" charset="0"/>
              <a:ea typeface="Calibri"/>
              <a:cs typeface="Arial"/>
            </a:endParaRPr>
          </a:p>
        </p:txBody>
      </p:sp>
    </p:spTree>
    <p:extLst>
      <p:ext uri="{BB962C8B-B14F-4D97-AF65-F5344CB8AC3E}">
        <p14:creationId xmlns:p14="http://schemas.microsoft.com/office/powerpoint/2010/main" val="29671012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xmlns="" id="{0E8ECB0A-E871-49EA-AC3D-4935CA47D8CE}"/>
              </a:ext>
            </a:extLst>
          </p:cNvPr>
          <p:cNvSpPr/>
          <p:nvPr/>
        </p:nvSpPr>
        <p:spPr>
          <a:xfrm>
            <a:off x="4473819" y="2528666"/>
            <a:ext cx="2437970" cy="907941"/>
          </a:xfrm>
          <a:prstGeom prst="rect">
            <a:avLst/>
          </a:prstGeom>
        </p:spPr>
        <p:txBody>
          <a:bodyPr wrap="square">
            <a:spAutoFit/>
          </a:bodyPr>
          <a:lstStyle/>
          <a:p>
            <a:pPr algn="ctr"/>
            <a:endParaRPr lang="en-US" sz="900" dirty="0">
              <a:solidFill>
                <a:srgbClr val="000000"/>
              </a:solidFill>
              <a:latin typeface="Arial" panose="020B0604020202020204" pitchFamily="34" charset="0"/>
            </a:endParaRPr>
          </a:p>
          <a:p>
            <a:pPr algn="ctr"/>
            <a:endParaRPr lang="en-US" sz="4400" b="1" dirty="0">
              <a:solidFill>
                <a:prstClr val="black"/>
              </a:solidFill>
            </a:endParaRPr>
          </a:p>
        </p:txBody>
      </p:sp>
      <p:sp>
        <p:nvSpPr>
          <p:cNvPr id="4" name="Rectangle 3">
            <a:extLst>
              <a:ext uri="{FF2B5EF4-FFF2-40B4-BE49-F238E27FC236}">
                <a16:creationId xmlns:a16="http://schemas.microsoft.com/office/drawing/2014/main" xmlns=""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5" name="مستطيل 4"/>
          <p:cNvSpPr/>
          <p:nvPr/>
        </p:nvSpPr>
        <p:spPr>
          <a:xfrm>
            <a:off x="1183341" y="875950"/>
            <a:ext cx="10313894" cy="2543260"/>
          </a:xfrm>
          <a:prstGeom prst="rect">
            <a:avLst/>
          </a:prstGeom>
        </p:spPr>
        <p:txBody>
          <a:bodyPr wrap="square">
            <a:spAutoFit/>
          </a:bodyPr>
          <a:lstStyle/>
          <a:p>
            <a:pPr algn="ctr">
              <a:lnSpc>
                <a:spcPct val="115000"/>
              </a:lnSpc>
              <a:spcAft>
                <a:spcPts val="1000"/>
              </a:spcAft>
            </a:pPr>
            <a:r>
              <a:rPr lang="en-US" sz="2800" b="1" u="sng" dirty="0">
                <a:latin typeface="Cambria" pitchFamily="18" charset="0"/>
                <a:ea typeface="Calibri"/>
                <a:cs typeface="Arial"/>
              </a:rPr>
              <a:t>Respiratory Depth and Rhythm </a:t>
            </a:r>
          </a:p>
          <a:p>
            <a:pPr algn="l">
              <a:lnSpc>
                <a:spcPct val="115000"/>
              </a:lnSpc>
              <a:spcAft>
                <a:spcPts val="1000"/>
              </a:spcAft>
            </a:pPr>
            <a:r>
              <a:rPr lang="en-US" sz="2400" dirty="0">
                <a:latin typeface="Cambria" pitchFamily="18" charset="0"/>
                <a:ea typeface="Calibri"/>
                <a:cs typeface="Arial"/>
              </a:rPr>
              <a:t>The depth of respirations normally varies from shallow to deep. The depth of each respiration is about the same when resting or sleeping. </a:t>
            </a:r>
            <a:endParaRPr lang="en-US" sz="2400" dirty="0" smtClean="0">
              <a:latin typeface="Cambria" pitchFamily="18" charset="0"/>
              <a:ea typeface="Calibri"/>
              <a:cs typeface="Arial"/>
            </a:endParaRPr>
          </a:p>
          <a:p>
            <a:pPr algn="l">
              <a:lnSpc>
                <a:spcPct val="115000"/>
              </a:lnSpc>
              <a:spcAft>
                <a:spcPts val="1000"/>
              </a:spcAft>
            </a:pPr>
            <a:r>
              <a:rPr lang="en-US" sz="2400" dirty="0" smtClean="0">
                <a:latin typeface="Cambria" pitchFamily="18" charset="0"/>
                <a:ea typeface="Calibri"/>
                <a:cs typeface="Arial"/>
              </a:rPr>
              <a:t>Periodically</a:t>
            </a:r>
            <a:r>
              <a:rPr lang="en-US" sz="2400" dirty="0">
                <a:latin typeface="Cambria" pitchFamily="18" charset="0"/>
                <a:ea typeface="Calibri"/>
                <a:cs typeface="Arial"/>
              </a:rPr>
              <a:t>, each person automatically inhales deeply </a:t>
            </a:r>
            <a:r>
              <a:rPr lang="en-US" sz="2400" dirty="0" smtClean="0">
                <a:latin typeface="Cambria" pitchFamily="18" charset="0"/>
                <a:ea typeface="Calibri"/>
                <a:cs typeface="Arial"/>
              </a:rPr>
              <a:t>, filling </a:t>
            </a:r>
            <a:r>
              <a:rPr lang="en-US" sz="2400" dirty="0">
                <a:latin typeface="Cambria" pitchFamily="18" charset="0"/>
                <a:ea typeface="Calibri"/>
                <a:cs typeface="Arial"/>
              </a:rPr>
              <a:t>the lungs with more air than with the usual depth of respiration. </a:t>
            </a:r>
            <a:endParaRPr lang="en-US" sz="2400" dirty="0" smtClean="0">
              <a:latin typeface="Cambria" pitchFamily="18" charset="0"/>
              <a:ea typeface="Calibri"/>
              <a:cs typeface="Arial"/>
            </a:endParaRPr>
          </a:p>
        </p:txBody>
      </p:sp>
    </p:spTree>
    <p:extLst>
      <p:ext uri="{BB962C8B-B14F-4D97-AF65-F5344CB8AC3E}">
        <p14:creationId xmlns:p14="http://schemas.microsoft.com/office/powerpoint/2010/main" val="40106532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xmlns="" id="{0E8ECB0A-E871-49EA-AC3D-4935CA47D8CE}"/>
              </a:ext>
            </a:extLst>
          </p:cNvPr>
          <p:cNvSpPr/>
          <p:nvPr/>
        </p:nvSpPr>
        <p:spPr>
          <a:xfrm>
            <a:off x="4473819" y="2528666"/>
            <a:ext cx="2437970" cy="907941"/>
          </a:xfrm>
          <a:prstGeom prst="rect">
            <a:avLst/>
          </a:prstGeom>
        </p:spPr>
        <p:txBody>
          <a:bodyPr wrap="square">
            <a:spAutoFit/>
          </a:bodyPr>
          <a:lstStyle/>
          <a:p>
            <a:pPr algn="ctr"/>
            <a:endParaRPr lang="en-US" sz="900" dirty="0">
              <a:solidFill>
                <a:srgbClr val="000000"/>
              </a:solidFill>
              <a:latin typeface="Arial" panose="020B0604020202020204" pitchFamily="34" charset="0"/>
            </a:endParaRPr>
          </a:p>
          <a:p>
            <a:pPr algn="ctr"/>
            <a:endParaRPr lang="en-US" sz="4400" b="1" dirty="0">
              <a:solidFill>
                <a:prstClr val="black"/>
              </a:solidFill>
            </a:endParaRPr>
          </a:p>
        </p:txBody>
      </p:sp>
      <p:sp>
        <p:nvSpPr>
          <p:cNvPr id="4" name="Rectangle 3">
            <a:extLst>
              <a:ext uri="{FF2B5EF4-FFF2-40B4-BE49-F238E27FC236}">
                <a16:creationId xmlns:a16="http://schemas.microsoft.com/office/drawing/2014/main" xmlns=""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5" name="مستطيل 4"/>
          <p:cNvSpPr/>
          <p:nvPr/>
        </p:nvSpPr>
        <p:spPr>
          <a:xfrm>
            <a:off x="860612" y="697791"/>
            <a:ext cx="10851776" cy="5024965"/>
          </a:xfrm>
          <a:prstGeom prst="rect">
            <a:avLst/>
          </a:prstGeom>
        </p:spPr>
        <p:txBody>
          <a:bodyPr wrap="square">
            <a:spAutoFit/>
          </a:bodyPr>
          <a:lstStyle/>
          <a:p>
            <a:pPr algn="ctr">
              <a:lnSpc>
                <a:spcPct val="115000"/>
              </a:lnSpc>
              <a:spcAft>
                <a:spcPts val="1000"/>
              </a:spcAft>
            </a:pPr>
            <a:r>
              <a:rPr lang="en-US" sz="3200" b="1" u="sng" dirty="0">
                <a:latin typeface="Cambria" pitchFamily="18" charset="0"/>
                <a:ea typeface="Calibri"/>
                <a:cs typeface="Arial"/>
              </a:rPr>
              <a:t>Assessing Respirations</a:t>
            </a:r>
          </a:p>
          <a:p>
            <a:pPr algn="l">
              <a:lnSpc>
                <a:spcPct val="115000"/>
              </a:lnSpc>
              <a:spcAft>
                <a:spcPts val="1000"/>
              </a:spcAft>
            </a:pPr>
            <a:r>
              <a:rPr lang="en-US" sz="2800" dirty="0">
                <a:latin typeface="Cambria" pitchFamily="18" charset="0"/>
                <a:ea typeface="Calibri"/>
                <a:cs typeface="Arial"/>
              </a:rPr>
              <a:t> The nurse </a:t>
            </a:r>
            <a:r>
              <a:rPr lang="en-US" sz="2800" dirty="0" smtClean="0">
                <a:latin typeface="Cambria" pitchFamily="18" charset="0"/>
                <a:ea typeface="Calibri"/>
                <a:cs typeface="Arial"/>
              </a:rPr>
              <a:t>assesses:</a:t>
            </a:r>
          </a:p>
          <a:p>
            <a:pPr marL="457200" indent="-457200" algn="l">
              <a:lnSpc>
                <a:spcPct val="115000"/>
              </a:lnSpc>
              <a:spcAft>
                <a:spcPts val="1000"/>
              </a:spcAft>
              <a:buFont typeface="Arial" pitchFamily="34" charset="0"/>
              <a:buChar char="•"/>
            </a:pPr>
            <a:r>
              <a:rPr lang="en-US" sz="2800" dirty="0" smtClean="0">
                <a:latin typeface="Cambria" pitchFamily="18" charset="0"/>
                <a:ea typeface="Calibri"/>
                <a:cs typeface="Arial"/>
              </a:rPr>
              <a:t> Respiratory </a:t>
            </a:r>
            <a:r>
              <a:rPr lang="en-US" sz="2800" dirty="0">
                <a:latin typeface="Cambria" pitchFamily="18" charset="0"/>
                <a:ea typeface="Calibri"/>
                <a:cs typeface="Arial"/>
              </a:rPr>
              <a:t>rate (breaths per minute</a:t>
            </a:r>
            <a:r>
              <a:rPr lang="en-US" sz="2800" dirty="0" smtClean="0">
                <a:latin typeface="Cambria" pitchFamily="18" charset="0"/>
                <a:ea typeface="Calibri"/>
                <a:cs typeface="Arial"/>
              </a:rPr>
              <a:t>).</a:t>
            </a:r>
          </a:p>
          <a:p>
            <a:pPr marL="457200" indent="-457200" algn="l">
              <a:lnSpc>
                <a:spcPct val="115000"/>
              </a:lnSpc>
              <a:spcAft>
                <a:spcPts val="1000"/>
              </a:spcAft>
              <a:buFont typeface="Arial" pitchFamily="34" charset="0"/>
              <a:buChar char="•"/>
            </a:pPr>
            <a:r>
              <a:rPr lang="en-US" sz="2800" dirty="0">
                <a:latin typeface="Cambria" pitchFamily="18" charset="0"/>
                <a:ea typeface="Calibri"/>
                <a:cs typeface="Arial"/>
              </a:rPr>
              <a:t>D</a:t>
            </a:r>
            <a:r>
              <a:rPr lang="en-US" sz="2800" dirty="0" smtClean="0">
                <a:latin typeface="Cambria" pitchFamily="18" charset="0"/>
                <a:ea typeface="Calibri"/>
                <a:cs typeface="Arial"/>
              </a:rPr>
              <a:t>epth </a:t>
            </a:r>
            <a:r>
              <a:rPr lang="en-US" sz="2800" dirty="0">
                <a:latin typeface="Cambria" pitchFamily="18" charset="0"/>
                <a:ea typeface="Calibri"/>
                <a:cs typeface="Arial"/>
              </a:rPr>
              <a:t>(deep or shallow</a:t>
            </a:r>
            <a:r>
              <a:rPr lang="en-US" sz="2800" dirty="0" smtClean="0">
                <a:latin typeface="Cambria" pitchFamily="18" charset="0"/>
                <a:ea typeface="Calibri"/>
                <a:cs typeface="Arial"/>
              </a:rPr>
              <a:t>)</a:t>
            </a:r>
          </a:p>
          <a:p>
            <a:pPr marL="457200" indent="-457200" algn="l">
              <a:lnSpc>
                <a:spcPct val="115000"/>
              </a:lnSpc>
              <a:spcAft>
                <a:spcPts val="1000"/>
              </a:spcAft>
              <a:buFont typeface="Arial" pitchFamily="34" charset="0"/>
              <a:buChar char="•"/>
            </a:pPr>
            <a:r>
              <a:rPr lang="en-US" sz="2800" dirty="0">
                <a:latin typeface="Cambria" pitchFamily="18" charset="0"/>
                <a:ea typeface="Calibri"/>
                <a:cs typeface="Arial"/>
              </a:rPr>
              <a:t>R</a:t>
            </a:r>
            <a:r>
              <a:rPr lang="en-US" sz="2800" dirty="0" smtClean="0">
                <a:latin typeface="Cambria" pitchFamily="18" charset="0"/>
                <a:ea typeface="Calibri"/>
                <a:cs typeface="Arial"/>
              </a:rPr>
              <a:t>hythm </a:t>
            </a:r>
            <a:r>
              <a:rPr lang="en-US" sz="2800" dirty="0">
                <a:latin typeface="Cambria" pitchFamily="18" charset="0"/>
                <a:ea typeface="Calibri"/>
                <a:cs typeface="Arial"/>
              </a:rPr>
              <a:t>(regular or irregular</a:t>
            </a:r>
            <a:r>
              <a:rPr lang="en-US" sz="2800" dirty="0" smtClean="0">
                <a:latin typeface="Cambria" pitchFamily="18" charset="0"/>
                <a:ea typeface="Calibri"/>
                <a:cs typeface="Arial"/>
              </a:rPr>
              <a:t>) </a:t>
            </a:r>
            <a:endParaRPr lang="en-US" sz="2800" dirty="0">
              <a:latin typeface="Cambria" pitchFamily="18" charset="0"/>
              <a:ea typeface="Calibri"/>
              <a:cs typeface="Arial"/>
            </a:endParaRPr>
          </a:p>
          <a:p>
            <a:pPr>
              <a:lnSpc>
                <a:spcPct val="115000"/>
              </a:lnSpc>
              <a:spcAft>
                <a:spcPts val="1000"/>
              </a:spcAft>
            </a:pPr>
            <a:r>
              <a:rPr lang="en-US" sz="2800" dirty="0" smtClean="0">
                <a:latin typeface="Cambria" pitchFamily="18" charset="0"/>
                <a:ea typeface="Calibri"/>
                <a:cs typeface="Arial"/>
              </a:rPr>
              <a:t>Other </a:t>
            </a:r>
            <a:r>
              <a:rPr lang="en-US" sz="2800" dirty="0">
                <a:latin typeface="Cambria" pitchFamily="18" charset="0"/>
                <a:ea typeface="Calibri"/>
                <a:cs typeface="Arial"/>
              </a:rPr>
              <a:t>methods of assessing respiratory effectiveness </a:t>
            </a:r>
            <a:r>
              <a:rPr lang="en-US" sz="2800" dirty="0" smtClean="0">
                <a:latin typeface="Cambria" pitchFamily="18" charset="0"/>
                <a:ea typeface="Calibri"/>
                <a:cs typeface="Arial"/>
              </a:rPr>
              <a:t>include:</a:t>
            </a:r>
          </a:p>
          <a:p>
            <a:pPr marL="457200" indent="-457200">
              <a:lnSpc>
                <a:spcPct val="115000"/>
              </a:lnSpc>
              <a:spcAft>
                <a:spcPts val="1000"/>
              </a:spcAft>
              <a:buFont typeface="Arial" pitchFamily="34" charset="0"/>
              <a:buChar char="•"/>
            </a:pPr>
            <a:r>
              <a:rPr lang="en-US" sz="2800" dirty="0" smtClean="0">
                <a:latin typeface="Cambria" pitchFamily="18" charset="0"/>
                <a:ea typeface="Calibri"/>
                <a:cs typeface="Arial"/>
              </a:rPr>
              <a:t> Monitoring </a:t>
            </a:r>
            <a:r>
              <a:rPr lang="en-US" sz="2800" dirty="0">
                <a:latin typeface="Cambria" pitchFamily="18" charset="0"/>
                <a:ea typeface="Calibri"/>
                <a:cs typeface="Arial"/>
              </a:rPr>
              <a:t>arterial blood gas </a:t>
            </a:r>
            <a:r>
              <a:rPr lang="en-US" sz="2800" dirty="0" smtClean="0">
                <a:latin typeface="Cambria" pitchFamily="18" charset="0"/>
                <a:ea typeface="Calibri"/>
                <a:cs typeface="Arial"/>
              </a:rPr>
              <a:t>results</a:t>
            </a:r>
          </a:p>
          <a:p>
            <a:pPr marL="457200" indent="-457200">
              <a:lnSpc>
                <a:spcPct val="115000"/>
              </a:lnSpc>
              <a:spcAft>
                <a:spcPts val="1000"/>
              </a:spcAft>
              <a:buFont typeface="Arial" pitchFamily="34" charset="0"/>
              <a:buChar char="•"/>
            </a:pPr>
            <a:r>
              <a:rPr lang="en-US" sz="2800" dirty="0" smtClean="0">
                <a:latin typeface="Cambria" pitchFamily="18" charset="0"/>
                <a:ea typeface="Calibri"/>
                <a:cs typeface="Arial"/>
              </a:rPr>
              <a:t> Using </a:t>
            </a:r>
            <a:r>
              <a:rPr lang="en-US" sz="2800" dirty="0">
                <a:latin typeface="Cambria" pitchFamily="18" charset="0"/>
                <a:ea typeface="Calibri"/>
                <a:cs typeface="Arial"/>
              </a:rPr>
              <a:t>a pulse </a:t>
            </a:r>
            <a:r>
              <a:rPr lang="en-US" sz="2800" dirty="0" err="1">
                <a:latin typeface="Cambria" pitchFamily="18" charset="0"/>
                <a:ea typeface="Calibri"/>
                <a:cs typeface="Arial"/>
              </a:rPr>
              <a:t>oximeter</a:t>
            </a:r>
            <a:r>
              <a:rPr lang="en-US" sz="2800" dirty="0">
                <a:latin typeface="Cambria" pitchFamily="18" charset="0"/>
                <a:ea typeface="Calibri"/>
                <a:cs typeface="Arial"/>
              </a:rPr>
              <a:t> to determine oxygenation of blood. </a:t>
            </a:r>
          </a:p>
        </p:txBody>
      </p:sp>
    </p:spTree>
    <p:extLst>
      <p:ext uri="{BB962C8B-B14F-4D97-AF65-F5344CB8AC3E}">
        <p14:creationId xmlns:p14="http://schemas.microsoft.com/office/powerpoint/2010/main" val="40106532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xmlns="" id="{0E8ECB0A-E871-49EA-AC3D-4935CA47D8CE}"/>
              </a:ext>
            </a:extLst>
          </p:cNvPr>
          <p:cNvSpPr/>
          <p:nvPr/>
        </p:nvSpPr>
        <p:spPr>
          <a:xfrm>
            <a:off x="4473819" y="2528666"/>
            <a:ext cx="2437970" cy="907941"/>
          </a:xfrm>
          <a:prstGeom prst="rect">
            <a:avLst/>
          </a:prstGeom>
        </p:spPr>
        <p:txBody>
          <a:bodyPr wrap="square">
            <a:spAutoFit/>
          </a:bodyPr>
          <a:lstStyle/>
          <a:p>
            <a:pPr algn="ctr"/>
            <a:endParaRPr lang="en-US" sz="900" dirty="0">
              <a:solidFill>
                <a:srgbClr val="000000"/>
              </a:solidFill>
              <a:latin typeface="Arial" panose="020B0604020202020204" pitchFamily="34" charset="0"/>
            </a:endParaRPr>
          </a:p>
          <a:p>
            <a:pPr algn="ctr"/>
            <a:r>
              <a:rPr lang="en-US" sz="4400" b="1" dirty="0" smtClean="0">
                <a:solidFill>
                  <a:prstClr val="black"/>
                </a:solidFill>
              </a:rPr>
              <a:t>Thanks</a:t>
            </a:r>
            <a:endParaRPr lang="en-US" sz="4400" b="1" dirty="0">
              <a:solidFill>
                <a:prstClr val="black"/>
              </a:solidFill>
            </a:endParaRPr>
          </a:p>
        </p:txBody>
      </p:sp>
      <p:sp>
        <p:nvSpPr>
          <p:cNvPr id="4" name="Rectangle 3">
            <a:extLst>
              <a:ext uri="{FF2B5EF4-FFF2-40B4-BE49-F238E27FC236}">
                <a16:creationId xmlns:a16="http://schemas.microsoft.com/office/drawing/2014/main" xmlns=""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Tree>
    <p:extLst>
      <p:ext uri="{BB962C8B-B14F-4D97-AF65-F5344CB8AC3E}">
        <p14:creationId xmlns:p14="http://schemas.microsoft.com/office/powerpoint/2010/main" val="109954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699245" y="574890"/>
            <a:ext cx="10327341" cy="5531579"/>
          </a:xfrm>
          <a:prstGeom prst="rect">
            <a:avLst/>
          </a:prstGeom>
        </p:spPr>
        <p:txBody>
          <a:bodyPr wrap="square">
            <a:spAutoFit/>
          </a:bodyPr>
          <a:lstStyle/>
          <a:p>
            <a:pPr algn="ctr">
              <a:lnSpc>
                <a:spcPct val="115000"/>
              </a:lnSpc>
              <a:spcAft>
                <a:spcPts val="1000"/>
              </a:spcAft>
            </a:pPr>
            <a:r>
              <a:rPr lang="en-US" sz="3600" b="1" u="sng" dirty="0">
                <a:latin typeface="Cambria" pitchFamily="18" charset="0"/>
                <a:ea typeface="Calibri"/>
                <a:cs typeface="Arial"/>
              </a:rPr>
              <a:t>Heat Production</a:t>
            </a:r>
          </a:p>
          <a:p>
            <a:pPr>
              <a:lnSpc>
                <a:spcPct val="115000"/>
              </a:lnSpc>
              <a:spcAft>
                <a:spcPts val="1000"/>
              </a:spcAft>
            </a:pPr>
            <a:r>
              <a:rPr lang="en-US" sz="2800" dirty="0">
                <a:latin typeface="Cambria" pitchFamily="18" charset="0"/>
                <a:ea typeface="Calibri"/>
                <a:cs typeface="Arial"/>
              </a:rPr>
              <a:t> </a:t>
            </a:r>
            <a:r>
              <a:rPr lang="en-US" sz="2800" dirty="0" smtClean="0">
                <a:latin typeface="Cambria" pitchFamily="18" charset="0"/>
                <a:ea typeface="Calibri"/>
                <a:cs typeface="Arial"/>
              </a:rPr>
              <a:t>1- The </a:t>
            </a:r>
            <a:r>
              <a:rPr lang="en-US" sz="2800" dirty="0">
                <a:latin typeface="Cambria" pitchFamily="18" charset="0"/>
                <a:ea typeface="Calibri"/>
                <a:cs typeface="Arial"/>
              </a:rPr>
              <a:t>primary source of heat in the body is metabolism, with heat produced as a byproduct of metabolic activities that generate energy for cellular functions</a:t>
            </a:r>
            <a:r>
              <a:rPr lang="en-US" sz="2800" dirty="0" smtClean="0">
                <a:latin typeface="Cambria" pitchFamily="18" charset="0"/>
                <a:ea typeface="Calibri"/>
                <a:cs typeface="Arial"/>
              </a:rPr>
              <a:t>.</a:t>
            </a:r>
          </a:p>
          <a:p>
            <a:pPr>
              <a:lnSpc>
                <a:spcPct val="115000"/>
              </a:lnSpc>
              <a:spcAft>
                <a:spcPts val="1000"/>
              </a:spcAft>
            </a:pPr>
            <a:r>
              <a:rPr lang="en-US" sz="2800" dirty="0" smtClean="0">
                <a:latin typeface="Cambria" pitchFamily="18" charset="0"/>
                <a:ea typeface="Calibri"/>
                <a:cs typeface="Arial"/>
              </a:rPr>
              <a:t> </a:t>
            </a:r>
          </a:p>
          <a:p>
            <a:pPr>
              <a:lnSpc>
                <a:spcPct val="115000"/>
              </a:lnSpc>
              <a:spcAft>
                <a:spcPts val="1000"/>
              </a:spcAft>
            </a:pPr>
            <a:r>
              <a:rPr lang="en-US" sz="2800" dirty="0" smtClean="0">
                <a:latin typeface="Cambria" pitchFamily="18" charset="0"/>
                <a:ea typeface="Calibri"/>
                <a:cs typeface="Arial"/>
              </a:rPr>
              <a:t>2- Various </a:t>
            </a:r>
            <a:r>
              <a:rPr lang="en-US" sz="2800" dirty="0">
                <a:latin typeface="Cambria" pitchFamily="18" charset="0"/>
                <a:ea typeface="Calibri"/>
                <a:cs typeface="Arial"/>
              </a:rPr>
              <a:t>mechanisms increase body metabolism, including hormones and exercise. When additional heat is required to maintain balance, epinephrine and norepinephrine (sympathetic neurotransmitters) are released to rapidly alter metabolism so that energy production decreases and heat production increases. </a:t>
            </a:r>
          </a:p>
        </p:txBody>
      </p:sp>
    </p:spTree>
    <p:extLst>
      <p:ext uri="{BB962C8B-B14F-4D97-AF65-F5344CB8AC3E}">
        <p14:creationId xmlns:p14="http://schemas.microsoft.com/office/powerpoint/2010/main" val="2967101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304800" y="637887"/>
            <a:ext cx="11514667" cy="5560497"/>
          </a:xfrm>
          <a:prstGeom prst="rect">
            <a:avLst/>
          </a:prstGeom>
        </p:spPr>
        <p:txBody>
          <a:bodyPr wrap="square">
            <a:spAutoFit/>
          </a:bodyPr>
          <a:lstStyle/>
          <a:p>
            <a:pPr lvl="0">
              <a:lnSpc>
                <a:spcPct val="115000"/>
              </a:lnSpc>
              <a:spcAft>
                <a:spcPts val="1000"/>
              </a:spcAft>
            </a:pPr>
            <a:r>
              <a:rPr lang="en-US" sz="2800" dirty="0" smtClean="0">
                <a:solidFill>
                  <a:prstClr val="black"/>
                </a:solidFill>
                <a:latin typeface="Cambria" pitchFamily="18" charset="0"/>
                <a:ea typeface="Calibri"/>
                <a:cs typeface="Arial"/>
              </a:rPr>
              <a:t>3- Thyroid </a:t>
            </a:r>
            <a:r>
              <a:rPr lang="en-US" sz="2800" dirty="0">
                <a:solidFill>
                  <a:prstClr val="black"/>
                </a:solidFill>
                <a:latin typeface="Cambria" pitchFamily="18" charset="0"/>
                <a:ea typeface="Calibri"/>
                <a:cs typeface="Arial"/>
              </a:rPr>
              <a:t>hormone, produced by the thyroid gland, also increases metabolism and heat production, but over a much longer time period</a:t>
            </a:r>
            <a:r>
              <a:rPr lang="en-US" sz="2800" dirty="0" smtClean="0">
                <a:solidFill>
                  <a:prstClr val="black"/>
                </a:solidFill>
                <a:latin typeface="Cambria" pitchFamily="18" charset="0"/>
                <a:ea typeface="Calibri"/>
                <a:cs typeface="Arial"/>
              </a:rPr>
              <a:t>.</a:t>
            </a:r>
          </a:p>
          <a:p>
            <a:pPr lvl="0">
              <a:lnSpc>
                <a:spcPct val="115000"/>
              </a:lnSpc>
              <a:spcAft>
                <a:spcPts val="1000"/>
              </a:spcAft>
            </a:pPr>
            <a:endParaRPr lang="en-US" sz="2800" dirty="0" smtClean="0">
              <a:solidFill>
                <a:prstClr val="black"/>
              </a:solidFill>
              <a:latin typeface="Cambria" pitchFamily="18" charset="0"/>
              <a:ea typeface="Calibri"/>
              <a:cs typeface="Arial"/>
            </a:endParaRPr>
          </a:p>
          <a:p>
            <a:pPr>
              <a:lnSpc>
                <a:spcPct val="115000"/>
              </a:lnSpc>
              <a:spcAft>
                <a:spcPts val="1000"/>
              </a:spcAft>
            </a:pPr>
            <a:r>
              <a:rPr lang="en-US" sz="2800" dirty="0" smtClean="0">
                <a:solidFill>
                  <a:prstClr val="black"/>
                </a:solidFill>
                <a:latin typeface="Cambria" pitchFamily="18" charset="0"/>
                <a:ea typeface="Calibri"/>
                <a:cs typeface="Arial"/>
              </a:rPr>
              <a:t> 4- Shivering</a:t>
            </a:r>
            <a:r>
              <a:rPr lang="en-US" sz="2800" dirty="0">
                <a:solidFill>
                  <a:prstClr val="black"/>
                </a:solidFill>
                <a:latin typeface="Cambria" pitchFamily="18" charset="0"/>
                <a:ea typeface="Calibri"/>
                <a:cs typeface="Arial"/>
              </a:rPr>
              <a:t>, a response that increases the production of heat, is initiated by the hypothalamus and results in muscle tremors, causing the production of heat. In addition, the contraction of </a:t>
            </a:r>
            <a:r>
              <a:rPr lang="en-US" sz="2800" dirty="0" err="1">
                <a:solidFill>
                  <a:prstClr val="black"/>
                </a:solidFill>
                <a:latin typeface="Cambria" pitchFamily="18" charset="0"/>
                <a:ea typeface="Calibri"/>
                <a:cs typeface="Arial"/>
              </a:rPr>
              <a:t>pilomotor</a:t>
            </a:r>
            <a:r>
              <a:rPr lang="en-US" sz="2800" dirty="0">
                <a:solidFill>
                  <a:prstClr val="black"/>
                </a:solidFill>
                <a:latin typeface="Cambria" pitchFamily="18" charset="0"/>
                <a:ea typeface="Calibri"/>
                <a:cs typeface="Arial"/>
              </a:rPr>
              <a:t> muscles of the skin, as occurs with shivering, causes </a:t>
            </a:r>
            <a:r>
              <a:rPr lang="en-US" sz="2800" dirty="0" err="1">
                <a:solidFill>
                  <a:prstClr val="black"/>
                </a:solidFill>
                <a:latin typeface="Cambria" pitchFamily="18" charset="0"/>
                <a:ea typeface="Calibri"/>
                <a:cs typeface="Arial"/>
              </a:rPr>
              <a:t>piloerection</a:t>
            </a:r>
            <a:r>
              <a:rPr lang="en-US" sz="2800" dirty="0">
                <a:solidFill>
                  <a:prstClr val="black"/>
                </a:solidFill>
                <a:latin typeface="Cambria" pitchFamily="18" charset="0"/>
                <a:ea typeface="Calibri"/>
                <a:cs typeface="Arial"/>
              </a:rPr>
              <a:t>, or “goose bumps,” and reduces the surface area of skin available for heat loss</a:t>
            </a:r>
            <a:r>
              <a:rPr lang="en-US" sz="2800" dirty="0" smtClean="0">
                <a:solidFill>
                  <a:prstClr val="black"/>
                </a:solidFill>
                <a:latin typeface="Cambria" pitchFamily="18" charset="0"/>
                <a:ea typeface="Calibri"/>
                <a:cs typeface="Arial"/>
              </a:rPr>
              <a:t>.</a:t>
            </a:r>
          </a:p>
          <a:p>
            <a:pPr>
              <a:lnSpc>
                <a:spcPct val="115000"/>
              </a:lnSpc>
              <a:spcAft>
                <a:spcPts val="1000"/>
              </a:spcAft>
            </a:pPr>
            <a:endParaRPr lang="en-US" sz="2800" dirty="0" smtClean="0">
              <a:solidFill>
                <a:prstClr val="black"/>
              </a:solidFill>
              <a:latin typeface="Cambria" pitchFamily="18" charset="0"/>
              <a:ea typeface="Calibri"/>
              <a:cs typeface="Arial"/>
            </a:endParaRPr>
          </a:p>
          <a:p>
            <a:pPr lvl="0">
              <a:lnSpc>
                <a:spcPct val="115000"/>
              </a:lnSpc>
              <a:spcAft>
                <a:spcPts val="1000"/>
              </a:spcAft>
            </a:pPr>
            <a:r>
              <a:rPr lang="en-US" sz="2800" dirty="0" smtClean="0">
                <a:solidFill>
                  <a:prstClr val="black"/>
                </a:solidFill>
                <a:latin typeface="Cambria" pitchFamily="18" charset="0"/>
                <a:ea typeface="Calibri"/>
                <a:cs typeface="Arial"/>
              </a:rPr>
              <a:t>5- Physical </a:t>
            </a:r>
            <a:r>
              <a:rPr lang="en-US" sz="2800" dirty="0">
                <a:solidFill>
                  <a:prstClr val="black"/>
                </a:solidFill>
                <a:latin typeface="Cambria" pitchFamily="18" charset="0"/>
                <a:ea typeface="Calibri"/>
                <a:cs typeface="Arial"/>
              </a:rPr>
              <a:t>exertion increases heat production through muscle movements</a:t>
            </a:r>
          </a:p>
        </p:txBody>
      </p:sp>
    </p:spTree>
    <p:extLst>
      <p:ext uri="{BB962C8B-B14F-4D97-AF65-F5344CB8AC3E}">
        <p14:creationId xmlns:p14="http://schemas.microsoft.com/office/powerpoint/2010/main" val="29671012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403411" y="292501"/>
            <a:ext cx="11295529" cy="5812873"/>
          </a:xfrm>
          <a:prstGeom prst="rect">
            <a:avLst/>
          </a:prstGeom>
        </p:spPr>
        <p:txBody>
          <a:bodyPr wrap="square">
            <a:spAutoFit/>
          </a:bodyPr>
          <a:lstStyle/>
          <a:p>
            <a:pPr algn="ctr">
              <a:lnSpc>
                <a:spcPct val="115000"/>
              </a:lnSpc>
              <a:spcAft>
                <a:spcPts val="1000"/>
              </a:spcAft>
            </a:pPr>
            <a:r>
              <a:rPr lang="en-US" sz="3600" b="1" u="sng" dirty="0">
                <a:latin typeface="Cambria" pitchFamily="18" charset="0"/>
                <a:ea typeface="Calibri"/>
                <a:cs typeface="Arial"/>
              </a:rPr>
              <a:t>Heat Loss</a:t>
            </a:r>
          </a:p>
          <a:p>
            <a:pPr>
              <a:lnSpc>
                <a:spcPct val="115000"/>
              </a:lnSpc>
              <a:spcAft>
                <a:spcPts val="1000"/>
              </a:spcAft>
            </a:pPr>
            <a:r>
              <a:rPr lang="en-US" sz="2400" dirty="0">
                <a:latin typeface="Cambria" pitchFamily="18" charset="0"/>
                <a:ea typeface="Calibri"/>
                <a:cs typeface="Arial"/>
              </a:rPr>
              <a:t> </a:t>
            </a:r>
            <a:r>
              <a:rPr lang="en-US" sz="2800" dirty="0" smtClean="0">
                <a:latin typeface="Cambria" pitchFamily="18" charset="0"/>
                <a:ea typeface="Calibri"/>
                <a:cs typeface="Arial"/>
              </a:rPr>
              <a:t>1- The </a:t>
            </a:r>
            <a:r>
              <a:rPr lang="en-US" sz="2800" dirty="0">
                <a:latin typeface="Cambria" pitchFamily="18" charset="0"/>
                <a:ea typeface="Calibri"/>
                <a:cs typeface="Arial"/>
              </a:rPr>
              <a:t>skin is the primary site of heat loss. The circulating blood brings heat to the skin’s surface, where small connections between the arterioles and the </a:t>
            </a:r>
            <a:r>
              <a:rPr lang="en-US" sz="2800" dirty="0" err="1">
                <a:latin typeface="Cambria" pitchFamily="18" charset="0"/>
                <a:ea typeface="Calibri"/>
                <a:cs typeface="Arial"/>
              </a:rPr>
              <a:t>venules</a:t>
            </a:r>
            <a:r>
              <a:rPr lang="en-US" sz="2800" dirty="0">
                <a:latin typeface="Cambria" pitchFamily="18" charset="0"/>
                <a:ea typeface="Calibri"/>
                <a:cs typeface="Arial"/>
              </a:rPr>
              <a:t> lie directly below the skin surface. These connections, called </a:t>
            </a:r>
            <a:r>
              <a:rPr lang="en-US" sz="2800" dirty="0" err="1">
                <a:latin typeface="Cambria" pitchFamily="18" charset="0"/>
                <a:ea typeface="Calibri"/>
                <a:cs typeface="Arial"/>
              </a:rPr>
              <a:t>arteriovenous</a:t>
            </a:r>
            <a:r>
              <a:rPr lang="en-US" sz="2800" dirty="0">
                <a:latin typeface="Cambria" pitchFamily="18" charset="0"/>
                <a:ea typeface="Calibri"/>
                <a:cs typeface="Arial"/>
              </a:rPr>
              <a:t> </a:t>
            </a:r>
            <a:r>
              <a:rPr lang="en-US" sz="2800" dirty="0" smtClean="0">
                <a:latin typeface="Cambria" pitchFamily="18" charset="0"/>
                <a:ea typeface="Calibri"/>
                <a:cs typeface="Arial"/>
              </a:rPr>
              <a:t> shunts</a:t>
            </a:r>
            <a:r>
              <a:rPr lang="en-US" sz="2800" dirty="0">
                <a:latin typeface="Cambria" pitchFamily="18" charset="0"/>
                <a:ea typeface="Calibri"/>
                <a:cs typeface="Arial"/>
              </a:rPr>
              <a:t>, may remain open to allow heat to dissipate (e.g., during exercise in hot environmental temperatures) to the skin and then to the external environment, or they may close and retain heat in the body (e.g., when the body is exposed to cold environmental temperatures</a:t>
            </a:r>
            <a:r>
              <a:rPr lang="en-US" sz="2800" dirty="0" smtClean="0">
                <a:latin typeface="Cambria" pitchFamily="18" charset="0"/>
                <a:ea typeface="Calibri"/>
                <a:cs typeface="Arial"/>
              </a:rPr>
              <a:t>). </a:t>
            </a:r>
            <a:r>
              <a:rPr lang="en-US" sz="2800" dirty="0">
                <a:latin typeface="Cambria" pitchFamily="18" charset="0"/>
                <a:ea typeface="Calibri"/>
                <a:cs typeface="Arial"/>
              </a:rPr>
              <a:t>The sympathetic nervous system controls the opening and closing of the shunts in response to changes in core body temperature and in environmental temperature. </a:t>
            </a:r>
            <a:endParaRPr lang="en-US" sz="2800" dirty="0" smtClean="0">
              <a:latin typeface="Cambria" pitchFamily="18" charset="0"/>
              <a:ea typeface="Calibri"/>
              <a:cs typeface="Arial"/>
            </a:endParaRPr>
          </a:p>
        </p:txBody>
      </p:sp>
    </p:spTree>
    <p:extLst>
      <p:ext uri="{BB962C8B-B14F-4D97-AF65-F5344CB8AC3E}">
        <p14:creationId xmlns:p14="http://schemas.microsoft.com/office/powerpoint/2010/main" val="29671012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232107" y="1988446"/>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927847" y="1321325"/>
            <a:ext cx="10313894" cy="2472472"/>
          </a:xfrm>
          <a:prstGeom prst="rect">
            <a:avLst/>
          </a:prstGeom>
        </p:spPr>
        <p:txBody>
          <a:bodyPr wrap="square">
            <a:spAutoFit/>
          </a:bodyPr>
          <a:lstStyle/>
          <a:p>
            <a:pPr lvl="0">
              <a:lnSpc>
                <a:spcPct val="115000"/>
              </a:lnSpc>
              <a:spcAft>
                <a:spcPts val="1000"/>
              </a:spcAft>
            </a:pPr>
            <a:r>
              <a:rPr lang="en-US" sz="2400" dirty="0" smtClean="0">
                <a:solidFill>
                  <a:prstClr val="black"/>
                </a:solidFill>
                <a:latin typeface="Cambria" pitchFamily="18" charset="0"/>
                <a:ea typeface="Calibri"/>
                <a:cs typeface="Arial"/>
              </a:rPr>
              <a:t>2- Heat </a:t>
            </a:r>
            <a:r>
              <a:rPr lang="en-US" sz="2400" dirty="0">
                <a:solidFill>
                  <a:prstClr val="black"/>
                </a:solidFill>
                <a:latin typeface="Cambria" pitchFamily="18" charset="0"/>
                <a:ea typeface="Calibri"/>
                <a:cs typeface="Arial"/>
              </a:rPr>
              <a:t>is transferred to the external environment through the physical processes of radiation, convection, evaporation, and conduction. </a:t>
            </a:r>
            <a:endParaRPr lang="en-US" sz="2400" dirty="0" smtClean="0">
              <a:solidFill>
                <a:prstClr val="black"/>
              </a:solidFill>
              <a:latin typeface="Cambria" pitchFamily="18" charset="0"/>
              <a:ea typeface="Calibri"/>
              <a:cs typeface="Arial"/>
            </a:endParaRPr>
          </a:p>
          <a:p>
            <a:pPr lvl="0">
              <a:lnSpc>
                <a:spcPct val="115000"/>
              </a:lnSpc>
              <a:spcAft>
                <a:spcPts val="1000"/>
              </a:spcAft>
            </a:pPr>
            <a:endParaRPr lang="en-US" sz="2400" dirty="0" smtClean="0">
              <a:solidFill>
                <a:prstClr val="black"/>
              </a:solidFill>
              <a:latin typeface="Cambria" pitchFamily="18" charset="0"/>
              <a:ea typeface="Calibri"/>
              <a:cs typeface="Arial"/>
            </a:endParaRPr>
          </a:p>
          <a:p>
            <a:pPr lvl="0">
              <a:lnSpc>
                <a:spcPct val="115000"/>
              </a:lnSpc>
              <a:spcAft>
                <a:spcPts val="1000"/>
              </a:spcAft>
            </a:pPr>
            <a:r>
              <a:rPr lang="en-US" sz="2400" dirty="0" smtClean="0">
                <a:solidFill>
                  <a:prstClr val="black"/>
                </a:solidFill>
                <a:latin typeface="Cambria" pitchFamily="18" charset="0"/>
                <a:ea typeface="Calibri"/>
                <a:cs typeface="Arial"/>
              </a:rPr>
              <a:t>3- Other </a:t>
            </a:r>
            <a:r>
              <a:rPr lang="en-US" sz="2400" dirty="0">
                <a:solidFill>
                  <a:prstClr val="black"/>
                </a:solidFill>
                <a:latin typeface="Cambria" pitchFamily="18" charset="0"/>
                <a:ea typeface="Calibri"/>
                <a:cs typeface="Arial"/>
              </a:rPr>
              <a:t>heat losses occur through evaporation of sweat, through warming and humidifying of inspired air, and through elimination of urine and feces. </a:t>
            </a:r>
            <a:endParaRPr lang="en-US" dirty="0">
              <a:solidFill>
                <a:prstClr val="black"/>
              </a:solidFill>
              <a:latin typeface="Cambria" pitchFamily="18" charset="0"/>
              <a:ea typeface="Calibri"/>
              <a:cs typeface="Arial"/>
            </a:endParaRPr>
          </a:p>
        </p:txBody>
      </p:sp>
    </p:spTree>
    <p:extLst>
      <p:ext uri="{BB962C8B-B14F-4D97-AF65-F5344CB8AC3E}">
        <p14:creationId xmlns:p14="http://schemas.microsoft.com/office/powerpoint/2010/main" val="29671012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1072242" y="733667"/>
            <a:ext cx="9814593" cy="830997"/>
          </a:xfrm>
          <a:prstGeom prst="rect">
            <a:avLst/>
          </a:prstGeom>
        </p:spPr>
        <p:txBody>
          <a:bodyPr wrap="square">
            <a:spAutoFit/>
          </a:bodyPr>
          <a:lstStyle/>
          <a:p>
            <a:r>
              <a:rPr lang="en-US" sz="2400" b="1" u="sng" dirty="0" smtClean="0">
                <a:latin typeface="Cambria" pitchFamily="18" charset="0"/>
                <a:ea typeface="Calibri"/>
                <a:cs typeface="Arial"/>
              </a:rPr>
              <a:t>Conduction</a:t>
            </a:r>
            <a:r>
              <a:rPr lang="en-US" sz="2400" dirty="0" smtClean="0">
                <a:latin typeface="Cambria" pitchFamily="18" charset="0"/>
                <a:ea typeface="Calibri"/>
                <a:cs typeface="Arial"/>
              </a:rPr>
              <a:t>: the </a:t>
            </a:r>
            <a:r>
              <a:rPr lang="en-US" sz="2400" dirty="0">
                <a:latin typeface="Cambria" pitchFamily="18" charset="0"/>
                <a:ea typeface="Calibri"/>
                <a:cs typeface="Arial"/>
              </a:rPr>
              <a:t>transfer of energy from matter to adjacent matter by direct contact, without intermixing or flow of any </a:t>
            </a:r>
            <a:r>
              <a:rPr lang="en-US" sz="2400" dirty="0" smtClean="0">
                <a:latin typeface="Cambria" pitchFamily="18" charset="0"/>
                <a:ea typeface="Calibri"/>
                <a:cs typeface="Arial"/>
              </a:rPr>
              <a:t>material.</a:t>
            </a:r>
            <a:endParaRPr lang="ar-IQ" sz="2400" dirty="0">
              <a:latin typeface="Cambria" pitchFamily="18" charset="0"/>
            </a:endParaRPr>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9482" y="2124635"/>
            <a:ext cx="6952130" cy="3644153"/>
          </a:xfrm>
          <a:prstGeom prst="rect">
            <a:avLst/>
          </a:prstGeom>
        </p:spPr>
      </p:pic>
    </p:spTree>
    <p:extLst>
      <p:ext uri="{BB962C8B-B14F-4D97-AF65-F5344CB8AC3E}">
        <p14:creationId xmlns:p14="http://schemas.microsoft.com/office/powerpoint/2010/main" val="29671012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753036" y="1109667"/>
            <a:ext cx="9789458" cy="1200329"/>
          </a:xfrm>
          <a:prstGeom prst="rect">
            <a:avLst/>
          </a:prstGeom>
        </p:spPr>
        <p:txBody>
          <a:bodyPr wrap="square">
            <a:spAutoFit/>
          </a:bodyPr>
          <a:lstStyle/>
          <a:p>
            <a:r>
              <a:rPr lang="en-US" sz="2400" b="1" u="sng" dirty="0" smtClean="0">
                <a:latin typeface="Cambria" pitchFamily="18" charset="0"/>
                <a:ea typeface="Calibri"/>
                <a:cs typeface="Arial"/>
              </a:rPr>
              <a:t>Convection</a:t>
            </a:r>
            <a:r>
              <a:rPr lang="en-US" sz="2400" dirty="0" smtClean="0">
                <a:latin typeface="Cambria" pitchFamily="18" charset="0"/>
                <a:ea typeface="Calibri"/>
                <a:cs typeface="Arial"/>
              </a:rPr>
              <a:t>:  </a:t>
            </a:r>
            <a:r>
              <a:rPr lang="en-US" sz="2400" dirty="0">
                <a:latin typeface="Cambria" pitchFamily="18" charset="0"/>
                <a:ea typeface="Calibri"/>
                <a:cs typeface="Arial"/>
              </a:rPr>
              <a:t>the transfer of energy by the bulk mixing of clumps of material. In natural convection it is the difference in density of hot and cold fluid which causes the mixing. </a:t>
            </a:r>
            <a:endParaRPr lang="ar-IQ" sz="2400" dirty="0">
              <a:latin typeface="Cambria" pitchFamily="18" charset="0"/>
            </a:endParaRPr>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3953" y="2309996"/>
            <a:ext cx="6952129" cy="3458791"/>
          </a:xfrm>
          <a:prstGeom prst="rect">
            <a:avLst/>
          </a:prstGeom>
        </p:spPr>
      </p:pic>
    </p:spTree>
    <p:extLst>
      <p:ext uri="{BB962C8B-B14F-4D97-AF65-F5344CB8AC3E}">
        <p14:creationId xmlns:p14="http://schemas.microsoft.com/office/powerpoint/2010/main" val="2967101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1807</TotalTime>
  <Words>2449</Words>
  <Application>Microsoft Office PowerPoint</Application>
  <PresentationFormat>مخصص</PresentationFormat>
  <Paragraphs>201</Paragraphs>
  <Slides>32</Slides>
  <Notes>0</Notes>
  <HiddenSlides>0</HiddenSlides>
  <MMClips>0</MMClips>
  <ScaleCrop>false</ScaleCrop>
  <HeadingPairs>
    <vt:vector size="4" baseType="variant">
      <vt:variant>
        <vt:lpstr>نسق</vt:lpstr>
      </vt:variant>
      <vt:variant>
        <vt:i4>1</vt:i4>
      </vt:variant>
      <vt:variant>
        <vt:lpstr>عناوين الشرائح</vt:lpstr>
      </vt:variant>
      <vt:variant>
        <vt:i4>32</vt:i4>
      </vt:variant>
    </vt:vector>
  </HeadingPairs>
  <TitlesOfParts>
    <vt:vector size="33" baseType="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Auday Basheer</dc:creator>
  <cp:lastModifiedBy>Windows User</cp:lastModifiedBy>
  <cp:revision>169</cp:revision>
  <cp:lastPrinted>2020-10-04T08:00:53Z</cp:lastPrinted>
  <dcterms:created xsi:type="dcterms:W3CDTF">2019-08-09T19:43:06Z</dcterms:created>
  <dcterms:modified xsi:type="dcterms:W3CDTF">2021-02-23T16:50:00Z</dcterms:modified>
</cp:coreProperties>
</file>